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4"/>
    <p:sldMasterId id="2147483650" r:id="rId5"/>
    <p:sldMasterId id="2147483651" r:id="rId6"/>
    <p:sldMasterId id="2147483687" r:id="rId7"/>
    <p:sldMasterId id="2147483703" r:id="rId8"/>
  </p:sldMasterIdLst>
  <p:notesMasterIdLst>
    <p:notesMasterId r:id="rId17"/>
  </p:notesMasterIdLst>
  <p:handoutMasterIdLst>
    <p:handoutMasterId r:id="rId18"/>
  </p:handoutMasterIdLst>
  <p:sldIdLst>
    <p:sldId id="256" r:id="rId9"/>
    <p:sldId id="295" r:id="rId10"/>
    <p:sldId id="296" r:id="rId11"/>
    <p:sldId id="312" r:id="rId12"/>
    <p:sldId id="313" r:id="rId13"/>
    <p:sldId id="304" r:id="rId14"/>
    <p:sldId id="314" r:id="rId15"/>
    <p:sldId id="315" r:id="rId16"/>
  </p:sldIdLst>
  <p:sldSz cx="9144000" cy="6858000" type="screen4x3"/>
  <p:notesSz cx="6805613" cy="9939338"/>
  <p:custDataLst>
    <p:tags r:id="rId1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FF33"/>
    <a:srgbClr val="FF9981"/>
    <a:srgbClr val="FF3300"/>
    <a:srgbClr val="FF99CC"/>
    <a:srgbClr val="FF0066"/>
    <a:srgbClr val="99FF33"/>
    <a:srgbClr val="FFFF00"/>
    <a:srgbClr val="FF9900"/>
    <a:srgbClr val="A81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0" autoAdjust="0"/>
    <p:restoredTop sz="97030" autoAdjust="0"/>
  </p:normalViewPr>
  <p:slideViewPr>
    <p:cSldViewPr>
      <p:cViewPr varScale="1">
        <p:scale>
          <a:sx n="89" d="100"/>
          <a:sy n="89" d="100"/>
        </p:scale>
        <p:origin x="-13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4DD05D9-5971-4083-88E4-49454E159423}" type="datetimeFigureOut">
              <a:rPr lang="ru-RU"/>
              <a:pPr>
                <a:defRPr/>
              </a:pPr>
              <a:t>26.08.2015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1F55AB0-0A7D-4A07-8BA4-D900B5EEF1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7342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462CD32-F7B4-493F-94F6-E20F2BC63876}" type="datetimeFigureOut">
              <a:rPr lang="ru-RU"/>
              <a:pPr>
                <a:defRPr/>
              </a:pPr>
              <a:t>26.08.2015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AB1040E-7E2F-4635-A58B-E4EAEEE3E1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8719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781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31425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77540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27758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06942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08497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64851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1767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5599"/>
            <a:ext cx="40386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5599"/>
            <a:ext cx="40386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9122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556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5599"/>
            <a:ext cx="40386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5599"/>
            <a:ext cx="40386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9466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752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0367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95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6359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782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511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340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9748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385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0205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8589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1789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070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810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928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4926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551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248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2265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9995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9673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0951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3337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1126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5945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734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222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164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8430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9821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9013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5642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7160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3404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29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9420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2779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647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7856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8771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01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786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3949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840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9883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007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5484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5523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5599"/>
            <a:ext cx="40386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5599"/>
            <a:ext cx="40386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7360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5599"/>
            <a:ext cx="40386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5599"/>
            <a:ext cx="40386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1628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885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9297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5599"/>
            <a:ext cx="40386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5599"/>
            <a:ext cx="40386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3287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5599"/>
            <a:ext cx="40386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5599"/>
            <a:ext cx="40386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8395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14239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86288" y="14239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436943"/>
            <a:ext cx="4679950" cy="706437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0025" y="260350"/>
            <a:ext cx="2074863" cy="5689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073775" cy="5689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2560" y="757504"/>
            <a:ext cx="5490000" cy="86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560" y="1753200"/>
            <a:ext cx="549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403074"/>
            <a:ext cx="9144000" cy="3347943"/>
            <a:chOff x="0" y="2403072"/>
            <a:chExt cx="9144000" cy="3347943"/>
          </a:xfrm>
        </p:grpSpPr>
        <p:sp>
          <p:nvSpPr>
            <p:cNvPr id="13" name="Freeform 8"/>
            <p:cNvSpPr>
              <a:spLocks/>
            </p:cNvSpPr>
            <p:nvPr userDrawn="1"/>
          </p:nvSpPr>
          <p:spPr bwMode="gray">
            <a:xfrm>
              <a:off x="2279115" y="2403072"/>
              <a:ext cx="6864885" cy="249308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08610"/>
              <a:ext cx="2289301" cy="134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" name="Picture 9" descr="EY_Logo_Tag_Stacked_RGB_RUS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3745" y="5647902"/>
            <a:ext cx="1510122" cy="745200"/>
          </a:xfrm>
          <a:prstGeom prst="rect">
            <a:avLst/>
          </a:prstGeom>
        </p:spPr>
      </p:pic>
      <p:pic>
        <p:nvPicPr>
          <p:cNvPr id="8" name="Picture 2" descr="C:\Users\yury.makarov\Desktop\Ernst&amp;Young\Projects\Samberi\logo.pn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69385" y="5781469"/>
            <a:ext cx="1695976" cy="47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507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8400" y="6415200"/>
            <a:ext cx="3434400" cy="2016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808080"/>
                </a:solidFill>
                <a:latin typeface="Arial"/>
                <a:cs typeface="+mn-cs"/>
              </a:rPr>
              <a:t>Образцовый магазин</a:t>
            </a:r>
            <a:endParaRPr lang="en-GB" b="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60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8400" y="6415200"/>
            <a:ext cx="3434400" cy="2016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808080"/>
                </a:solidFill>
                <a:latin typeface="Arial"/>
                <a:cs typeface="+mn-cs"/>
              </a:rPr>
              <a:t>Образцовый магазин</a:t>
            </a:r>
            <a:endParaRPr lang="en-GB" b="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30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8400" y="6413445"/>
            <a:ext cx="3434400" cy="2016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808080"/>
                </a:solidFill>
                <a:latin typeface="Arial"/>
                <a:cs typeface="+mn-cs"/>
              </a:rPr>
              <a:t>Образцовый магазин</a:t>
            </a:r>
            <a:endParaRPr lang="en-GB" b="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808080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0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6002"/>
            <a:ext cx="40428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78000"/>
            <a:ext cx="40428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8400" y="6415200"/>
            <a:ext cx="3434400" cy="2016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808080"/>
                </a:solidFill>
                <a:latin typeface="Arial"/>
                <a:cs typeface="+mn-cs"/>
              </a:rPr>
              <a:t>Образцовый магазин</a:t>
            </a:r>
            <a:endParaRPr lang="en-GB" b="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80808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90400"/>
            <a:ext cx="40428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90400"/>
            <a:ext cx="40428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55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2588400" y="6415200"/>
            <a:ext cx="3434400" cy="2016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808080"/>
                </a:solidFill>
                <a:latin typeface="Arial"/>
                <a:cs typeface="+mn-cs"/>
              </a:rPr>
              <a:t>Образцовый магазин</a:t>
            </a:r>
            <a:endParaRPr lang="en-GB" b="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5526"/>
            <a:ext cx="82296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2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2588400" y="6415200"/>
            <a:ext cx="3434400" cy="2016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808080"/>
                </a:solidFill>
                <a:latin typeface="Arial"/>
                <a:cs typeface="+mn-cs"/>
              </a:rPr>
              <a:t>Образцовый магазин</a:t>
            </a:r>
            <a:endParaRPr lang="en-GB" b="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3077" name="Freeform 5"/>
          <p:cNvSpPr>
            <a:spLocks/>
          </p:cNvSpPr>
          <p:nvPr userDrawn="1"/>
        </p:nvSpPr>
        <p:spPr bwMode="gray">
          <a:xfrm>
            <a:off x="457200" y="1039815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772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2588400" y="6415200"/>
            <a:ext cx="3434400" cy="2016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808080"/>
                </a:solidFill>
                <a:latin typeface="Arial"/>
                <a:cs typeface="+mn-cs"/>
              </a:rPr>
              <a:t>Образцовый магазин</a:t>
            </a:r>
            <a:endParaRPr lang="en-GB" b="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878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2588400" y="6415200"/>
            <a:ext cx="3434400" cy="2016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808080"/>
                </a:solidFill>
                <a:latin typeface="Arial"/>
                <a:cs typeface="+mn-cs"/>
              </a:rPr>
              <a:t>Образцовый магазин</a:t>
            </a:r>
            <a:endParaRPr lang="en-GB" b="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1" y="1044000"/>
            <a:ext cx="8225549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27873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2588400" y="6415200"/>
            <a:ext cx="3434400" cy="2016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808080"/>
                </a:solidFill>
                <a:latin typeface="Arial"/>
                <a:cs typeface="+mn-cs"/>
              </a:rPr>
              <a:t>Образцовый магазин</a:t>
            </a:r>
            <a:endParaRPr lang="en-GB" b="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669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02120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301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 userDrawn="1"/>
        </p:nvSpPr>
        <p:spPr>
          <a:xfrm>
            <a:off x="2282560" y="757504"/>
            <a:ext cx="54900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sz="2800" dirty="0">
              <a:solidFill>
                <a:srgbClr val="808080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2403072"/>
            <a:ext cx="9144000" cy="3347943"/>
            <a:chOff x="0" y="2403072"/>
            <a:chExt cx="9144000" cy="3347943"/>
          </a:xfrm>
        </p:grpSpPr>
        <p:sp>
          <p:nvSpPr>
            <p:cNvPr id="17" name="Freeform 8"/>
            <p:cNvSpPr>
              <a:spLocks/>
            </p:cNvSpPr>
            <p:nvPr userDrawn="1"/>
          </p:nvSpPr>
          <p:spPr bwMode="gray">
            <a:xfrm>
              <a:off x="2279115" y="2403072"/>
              <a:ext cx="6864885" cy="249308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0" kern="0" dirty="0" smtClean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08610"/>
              <a:ext cx="2289301" cy="134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9" name="Picture 18" descr="EY_Logo_Tag_Stacked_RGB_RUS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1545" y="5748934"/>
            <a:ext cx="1510122" cy="7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1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4077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90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259" y="5747990"/>
            <a:ext cx="983483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1284" y="777600"/>
            <a:ext cx="5490000" cy="860400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284" y="1753200"/>
            <a:ext cx="549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646464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6532" y="2405084"/>
            <a:ext cx="9150532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b="0">
                <a:solidFill>
                  <a:srgbClr val="646464"/>
                </a:solidFill>
                <a:latin typeface="Arial"/>
                <a:cs typeface="+mn-cs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8557712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_photo_or_illustration_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-9144" y="3000375"/>
            <a:ext cx="2286000" cy="2729861"/>
          </a:xfrm>
          <a:custGeom>
            <a:avLst/>
            <a:gdLst>
              <a:gd name="connsiteX0" fmla="*/ 0 w 2286000"/>
              <a:gd name="connsiteY0" fmla="*/ 1318973 h 1318973"/>
              <a:gd name="connsiteX1" fmla="*/ 0 w 2286000"/>
              <a:gd name="connsiteY1" fmla="*/ 0 h 1318973"/>
              <a:gd name="connsiteX2" fmla="*/ 2286000 w 2286000"/>
              <a:gd name="connsiteY2" fmla="*/ 486803 h 1318973"/>
              <a:gd name="connsiteX3" fmla="*/ 0 w 2286000"/>
              <a:gd name="connsiteY3" fmla="*/ 1318973 h 1318973"/>
              <a:gd name="connsiteX0" fmla="*/ 0 w 2286000"/>
              <a:gd name="connsiteY0" fmla="*/ 2729861 h 2729861"/>
              <a:gd name="connsiteX1" fmla="*/ 9144 w 2286000"/>
              <a:gd name="connsiteY1" fmla="*/ 0 h 2729861"/>
              <a:gd name="connsiteX2" fmla="*/ 2286000 w 2286000"/>
              <a:gd name="connsiteY2" fmla="*/ 1897691 h 2729861"/>
              <a:gd name="connsiteX3" fmla="*/ 0 w 2286000"/>
              <a:gd name="connsiteY3" fmla="*/ 2729861 h 272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729861">
                <a:moveTo>
                  <a:pt x="0" y="2729861"/>
                </a:moveTo>
                <a:lnTo>
                  <a:pt x="9144" y="0"/>
                </a:lnTo>
                <a:lnTo>
                  <a:pt x="2286000" y="1897691"/>
                </a:lnTo>
                <a:lnTo>
                  <a:pt x="0" y="2729861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00" b="0" dirty="0">
              <a:solidFill>
                <a:srgbClr val="646464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1259" y="5747990"/>
            <a:ext cx="983483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1284" y="777600"/>
            <a:ext cx="5490000" cy="860400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284" y="1753200"/>
            <a:ext cx="549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646464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32" name="Freeform 8"/>
          <p:cNvSpPr>
            <a:spLocks/>
          </p:cNvSpPr>
          <p:nvPr userDrawn="1"/>
        </p:nvSpPr>
        <p:spPr bwMode="gray">
          <a:xfrm>
            <a:off x="2273222" y="2405084"/>
            <a:ext cx="6870778" cy="2495225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srgbClr val="646464"/>
              </a:solidFill>
              <a:latin typeface="Arial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5318" y="4047893"/>
            <a:ext cx="1785784" cy="1083374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en-US" sz="1600" dirty="0" smtClean="0">
                <a:solidFill>
                  <a:srgbClr val="FFE600"/>
                </a:solidFill>
                <a:latin typeface="Arial"/>
                <a:cs typeface="+mn-cs"/>
              </a:rPr>
              <a:t>Placeholder image — to replace this image, select View&gt;Notes Page</a:t>
            </a:r>
          </a:p>
        </p:txBody>
      </p:sp>
    </p:spTree>
    <p:extLst>
      <p:ext uri="{BB962C8B-B14F-4D97-AF65-F5344CB8AC3E}">
        <p14:creationId xmlns:p14="http://schemas.microsoft.com/office/powerpoint/2010/main" val="42279471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000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  <a:lvl2pPr>
              <a:defRPr>
                <a:solidFill>
                  <a:srgbClr val="646464"/>
                </a:solidFill>
              </a:defRPr>
            </a:lvl2pPr>
            <a:lvl3pPr>
              <a:defRPr>
                <a:solidFill>
                  <a:srgbClr val="646464"/>
                </a:solidFill>
              </a:defRPr>
            </a:lvl3pPr>
            <a:lvl4pPr>
              <a:defRPr>
                <a:solidFill>
                  <a:srgbClr val="646464"/>
                </a:solidFill>
              </a:defRPr>
            </a:lvl4pPr>
            <a:lvl5pPr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539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485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5599"/>
            <a:ext cx="40386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5599"/>
            <a:ext cx="40386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8400" y="6415200"/>
            <a:ext cx="3434400" cy="201600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smtClean="0"/>
              <a:t>Presentation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4608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78000"/>
            <a:ext cx="4042800" cy="3945599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78000"/>
            <a:ext cx="4042800" cy="3945599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25600"/>
            <a:ext cx="4042800" cy="640800"/>
          </a:xfrm>
        </p:spPr>
        <p:txBody>
          <a:bodyPr anchor="b" anchorCtr="0"/>
          <a:lstStyle>
            <a:lvl1pPr marL="0" indent="0">
              <a:buNone/>
              <a:defRPr b="1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25600"/>
            <a:ext cx="4042800" cy="640800"/>
          </a:xfrm>
        </p:spPr>
        <p:txBody>
          <a:bodyPr anchor="b" anchorCtr="0"/>
          <a:lstStyle>
            <a:lvl1pPr marL="0" indent="0">
              <a:buNone/>
              <a:defRPr b="1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223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5525"/>
            <a:ext cx="82296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rgbClr val="646464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680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646464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3077" name="Freeform 5"/>
          <p:cNvSpPr>
            <a:spLocks/>
          </p:cNvSpPr>
          <p:nvPr userDrawn="1"/>
        </p:nvSpPr>
        <p:spPr bwMode="gray">
          <a:xfrm>
            <a:off x="457200" y="1039813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srgbClr val="646464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2656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122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44000"/>
            <a:ext cx="8225549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9449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339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521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rgbClr val="64646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rgbClr val="64646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rgbClr val="64646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rgbClr val="64646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rgbClr val="64646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396626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5022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9894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1648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8808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480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535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061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3631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5936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069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98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5599"/>
            <a:ext cx="40386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5599"/>
            <a:ext cx="40386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042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000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  <a:lvl2pPr>
              <a:defRPr>
                <a:solidFill>
                  <a:srgbClr val="646464"/>
                </a:solidFill>
              </a:defRPr>
            </a:lvl2pPr>
            <a:lvl3pPr>
              <a:defRPr>
                <a:solidFill>
                  <a:srgbClr val="646464"/>
                </a:solidFill>
              </a:defRPr>
            </a:lvl3pPr>
            <a:lvl4pPr>
              <a:defRPr>
                <a:solidFill>
                  <a:srgbClr val="646464"/>
                </a:solidFill>
              </a:defRPr>
            </a:lvl4pPr>
            <a:lvl5pPr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060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5599"/>
            <a:ext cx="40386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5599"/>
            <a:ext cx="40386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7999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5599"/>
            <a:ext cx="40386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5599"/>
            <a:ext cx="40386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0567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2495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2788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2281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3166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448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6506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64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5599"/>
            <a:ext cx="40386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5599"/>
            <a:ext cx="40386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2343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5599"/>
            <a:ext cx="40386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5599"/>
            <a:ext cx="40386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4623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5599"/>
            <a:ext cx="40386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5599"/>
            <a:ext cx="40386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6011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5599"/>
            <a:ext cx="40386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5599"/>
            <a:ext cx="40386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5989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5599"/>
            <a:ext cx="40386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5599"/>
            <a:ext cx="40386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6534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5599"/>
            <a:ext cx="40386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5599"/>
            <a:ext cx="40386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695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4695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0433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7890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5599"/>
            <a:ext cx="40386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5599"/>
            <a:ext cx="40386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5500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5599"/>
            <a:ext cx="40386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5599"/>
            <a:ext cx="40386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246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7905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9387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5599"/>
            <a:ext cx="40386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5599"/>
            <a:ext cx="40386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162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0" y="620688"/>
            <a:ext cx="82296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717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vmlDrawing" Target="../drawings/vmlDrawing2.vml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4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70.xml"/><Relationship Id="rId42" Type="http://schemas.openxmlformats.org/officeDocument/2006/relationships/slideLayout" Target="../slideLayouts/slideLayout91.xml"/><Relationship Id="rId47" Type="http://schemas.openxmlformats.org/officeDocument/2006/relationships/slideLayout" Target="../slideLayouts/slideLayout96.xml"/><Relationship Id="rId63" Type="http://schemas.openxmlformats.org/officeDocument/2006/relationships/slideLayout" Target="../slideLayouts/slideLayout112.xml"/><Relationship Id="rId68" Type="http://schemas.openxmlformats.org/officeDocument/2006/relationships/slideLayout" Target="../slideLayouts/slideLayout117.xml"/><Relationship Id="rId84" Type="http://schemas.openxmlformats.org/officeDocument/2006/relationships/slideLayout" Target="../slideLayouts/slideLayout133.xml"/><Relationship Id="rId89" Type="http://schemas.openxmlformats.org/officeDocument/2006/relationships/slideLayout" Target="../slideLayouts/slideLayout138.xml"/><Relationship Id="rId112" Type="http://schemas.openxmlformats.org/officeDocument/2006/relationships/image" Target="../media/image2.emf"/><Relationship Id="rId16" Type="http://schemas.openxmlformats.org/officeDocument/2006/relationships/slideLayout" Target="../slideLayouts/slideLayout65.xml"/><Relationship Id="rId107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81.xml"/><Relationship Id="rId37" Type="http://schemas.openxmlformats.org/officeDocument/2006/relationships/slideLayout" Target="../slideLayouts/slideLayout86.xml"/><Relationship Id="rId53" Type="http://schemas.openxmlformats.org/officeDocument/2006/relationships/slideLayout" Target="../slideLayouts/slideLayout102.xml"/><Relationship Id="rId58" Type="http://schemas.openxmlformats.org/officeDocument/2006/relationships/slideLayout" Target="../slideLayouts/slideLayout107.xml"/><Relationship Id="rId74" Type="http://schemas.openxmlformats.org/officeDocument/2006/relationships/slideLayout" Target="../slideLayouts/slideLayout123.xml"/><Relationship Id="rId79" Type="http://schemas.openxmlformats.org/officeDocument/2006/relationships/slideLayout" Target="../slideLayouts/slideLayout128.xml"/><Relationship Id="rId102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54.xml"/><Relationship Id="rId90" Type="http://schemas.openxmlformats.org/officeDocument/2006/relationships/slideLayout" Target="../slideLayouts/slideLayout139.xml"/><Relationship Id="rId95" Type="http://schemas.openxmlformats.org/officeDocument/2006/relationships/slideLayout" Target="../slideLayouts/slideLayout144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43" Type="http://schemas.openxmlformats.org/officeDocument/2006/relationships/slideLayout" Target="../slideLayouts/slideLayout92.xml"/><Relationship Id="rId48" Type="http://schemas.openxmlformats.org/officeDocument/2006/relationships/slideLayout" Target="../slideLayouts/slideLayout97.xml"/><Relationship Id="rId64" Type="http://schemas.openxmlformats.org/officeDocument/2006/relationships/slideLayout" Target="../slideLayouts/slideLayout113.xml"/><Relationship Id="rId69" Type="http://schemas.openxmlformats.org/officeDocument/2006/relationships/slideLayout" Target="../slideLayouts/slideLayout118.xml"/><Relationship Id="rId80" Type="http://schemas.openxmlformats.org/officeDocument/2006/relationships/slideLayout" Target="../slideLayouts/slideLayout129.xml"/><Relationship Id="rId85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82.xml"/><Relationship Id="rId38" Type="http://schemas.openxmlformats.org/officeDocument/2006/relationships/slideLayout" Target="../slideLayouts/slideLayout87.xml"/><Relationship Id="rId59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52.xml"/><Relationship Id="rId108" Type="http://schemas.openxmlformats.org/officeDocument/2006/relationships/theme" Target="../theme/theme5.xml"/><Relationship Id="rId54" Type="http://schemas.openxmlformats.org/officeDocument/2006/relationships/slideLayout" Target="../slideLayouts/slideLayout103.xml"/><Relationship Id="rId70" Type="http://schemas.openxmlformats.org/officeDocument/2006/relationships/slideLayout" Target="../slideLayouts/slideLayout119.xml"/><Relationship Id="rId75" Type="http://schemas.openxmlformats.org/officeDocument/2006/relationships/slideLayout" Target="../slideLayouts/slideLayout124.xml"/><Relationship Id="rId91" Type="http://schemas.openxmlformats.org/officeDocument/2006/relationships/slideLayout" Target="../slideLayouts/slideLayout140.xml"/><Relationship Id="rId96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36" Type="http://schemas.openxmlformats.org/officeDocument/2006/relationships/slideLayout" Target="../slideLayouts/slideLayout85.xml"/><Relationship Id="rId49" Type="http://schemas.openxmlformats.org/officeDocument/2006/relationships/slideLayout" Target="../slideLayouts/slideLayout98.xml"/><Relationship Id="rId57" Type="http://schemas.openxmlformats.org/officeDocument/2006/relationships/slideLayout" Target="../slideLayouts/slideLayout106.xml"/><Relationship Id="rId106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80.xml"/><Relationship Id="rId44" Type="http://schemas.openxmlformats.org/officeDocument/2006/relationships/slideLayout" Target="../slideLayouts/slideLayout93.xml"/><Relationship Id="rId52" Type="http://schemas.openxmlformats.org/officeDocument/2006/relationships/slideLayout" Target="../slideLayouts/slideLayout101.xml"/><Relationship Id="rId60" Type="http://schemas.openxmlformats.org/officeDocument/2006/relationships/slideLayout" Target="../slideLayouts/slideLayout109.xml"/><Relationship Id="rId65" Type="http://schemas.openxmlformats.org/officeDocument/2006/relationships/slideLayout" Target="../slideLayouts/slideLayout114.xml"/><Relationship Id="rId73" Type="http://schemas.openxmlformats.org/officeDocument/2006/relationships/slideLayout" Target="../slideLayouts/slideLayout122.xml"/><Relationship Id="rId78" Type="http://schemas.openxmlformats.org/officeDocument/2006/relationships/slideLayout" Target="../slideLayouts/slideLayout127.xml"/><Relationship Id="rId81" Type="http://schemas.openxmlformats.org/officeDocument/2006/relationships/slideLayout" Target="../slideLayouts/slideLayout130.xml"/><Relationship Id="rId86" Type="http://schemas.openxmlformats.org/officeDocument/2006/relationships/slideLayout" Target="../slideLayouts/slideLayout135.xml"/><Relationship Id="rId94" Type="http://schemas.openxmlformats.org/officeDocument/2006/relationships/slideLayout" Target="../slideLayouts/slideLayout143.xml"/><Relationship Id="rId99" Type="http://schemas.openxmlformats.org/officeDocument/2006/relationships/slideLayout" Target="../slideLayouts/slideLayout148.xml"/><Relationship Id="rId101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9" Type="http://schemas.openxmlformats.org/officeDocument/2006/relationships/slideLayout" Target="../slideLayouts/slideLayout88.xml"/><Relationship Id="rId109" Type="http://schemas.openxmlformats.org/officeDocument/2006/relationships/vmlDrawing" Target="../drawings/vmlDrawing3.vml"/><Relationship Id="rId34" Type="http://schemas.openxmlformats.org/officeDocument/2006/relationships/slideLayout" Target="../slideLayouts/slideLayout83.xml"/><Relationship Id="rId50" Type="http://schemas.openxmlformats.org/officeDocument/2006/relationships/slideLayout" Target="../slideLayouts/slideLayout99.xml"/><Relationship Id="rId55" Type="http://schemas.openxmlformats.org/officeDocument/2006/relationships/slideLayout" Target="../slideLayouts/slideLayout104.xml"/><Relationship Id="rId76" Type="http://schemas.openxmlformats.org/officeDocument/2006/relationships/slideLayout" Target="../slideLayouts/slideLayout125.xml"/><Relationship Id="rId97" Type="http://schemas.openxmlformats.org/officeDocument/2006/relationships/slideLayout" Target="../slideLayouts/slideLayout146.xml"/><Relationship Id="rId104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56.xml"/><Relationship Id="rId71" Type="http://schemas.openxmlformats.org/officeDocument/2006/relationships/slideLayout" Target="../slideLayouts/slideLayout120.xml"/><Relationship Id="rId9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73.xml"/><Relationship Id="rId40" Type="http://schemas.openxmlformats.org/officeDocument/2006/relationships/slideLayout" Target="../slideLayouts/slideLayout89.xml"/><Relationship Id="rId45" Type="http://schemas.openxmlformats.org/officeDocument/2006/relationships/slideLayout" Target="../slideLayouts/slideLayout94.xml"/><Relationship Id="rId66" Type="http://schemas.openxmlformats.org/officeDocument/2006/relationships/slideLayout" Target="../slideLayouts/slideLayout115.xml"/><Relationship Id="rId87" Type="http://schemas.openxmlformats.org/officeDocument/2006/relationships/slideLayout" Target="../slideLayouts/slideLayout136.xml"/><Relationship Id="rId110" Type="http://schemas.openxmlformats.org/officeDocument/2006/relationships/tags" Target="../tags/tag4.xml"/><Relationship Id="rId61" Type="http://schemas.openxmlformats.org/officeDocument/2006/relationships/slideLayout" Target="../slideLayouts/slideLayout110.xml"/><Relationship Id="rId82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79.xml"/><Relationship Id="rId35" Type="http://schemas.openxmlformats.org/officeDocument/2006/relationships/slideLayout" Target="../slideLayouts/slideLayout84.xml"/><Relationship Id="rId56" Type="http://schemas.openxmlformats.org/officeDocument/2006/relationships/slideLayout" Target="../slideLayouts/slideLayout105.xml"/><Relationship Id="rId77" Type="http://schemas.openxmlformats.org/officeDocument/2006/relationships/slideLayout" Target="../slideLayouts/slideLayout126.xml"/><Relationship Id="rId100" Type="http://schemas.openxmlformats.org/officeDocument/2006/relationships/slideLayout" Target="../slideLayouts/slideLayout149.xml"/><Relationship Id="rId105" Type="http://schemas.openxmlformats.org/officeDocument/2006/relationships/slideLayout" Target="../slideLayouts/slideLayout154.xml"/><Relationship Id="rId8" Type="http://schemas.openxmlformats.org/officeDocument/2006/relationships/slideLayout" Target="../slideLayouts/slideLayout57.xml"/><Relationship Id="rId51" Type="http://schemas.openxmlformats.org/officeDocument/2006/relationships/slideLayout" Target="../slideLayouts/slideLayout100.xml"/><Relationship Id="rId72" Type="http://schemas.openxmlformats.org/officeDocument/2006/relationships/slideLayout" Target="../slideLayouts/slideLayout121.xml"/><Relationship Id="rId93" Type="http://schemas.openxmlformats.org/officeDocument/2006/relationships/slideLayout" Target="../slideLayouts/slideLayout142.xml"/><Relationship Id="rId9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74.xml"/><Relationship Id="rId46" Type="http://schemas.openxmlformats.org/officeDocument/2006/relationships/slideLayout" Target="../slideLayouts/slideLayout95.xml"/><Relationship Id="rId67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69.xml"/><Relationship Id="rId41" Type="http://schemas.openxmlformats.org/officeDocument/2006/relationships/slideLayout" Target="../slideLayouts/slideLayout90.xml"/><Relationship Id="rId62" Type="http://schemas.openxmlformats.org/officeDocument/2006/relationships/slideLayout" Target="../slideLayouts/slideLayout111.xml"/><Relationship Id="rId83" Type="http://schemas.openxmlformats.org/officeDocument/2006/relationships/slideLayout" Target="../slideLayouts/slideLayout132.xml"/><Relationship Id="rId88" Type="http://schemas.openxmlformats.org/officeDocument/2006/relationships/slideLayout" Target="../slideLayouts/slideLayout137.xml"/><Relationship Id="rId111" Type="http://schemas.openxmlformats.org/officeDocument/2006/relationships/oleObject" Target="../embeddings/oleObject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3500438"/>
            <a:ext cx="46799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eeSet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eeSet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eeSet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eeSet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8412491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260350"/>
            <a:ext cx="677862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" y="14239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04040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0404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0404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0404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04040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eeSet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eeSet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eeSet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eeSet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0404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04040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503553157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2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 bwMode="gray">
          <a:xfrm>
            <a:off x="8348664" y="6450015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28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10"/>
            </p:custDataLst>
            <p:extLst>
              <p:ext uri="{D42A27DB-BD31-4B8C-83A1-F6EECF244321}">
                <p14:modId xmlns:p14="http://schemas.microsoft.com/office/powerpoint/2010/main" val="42850892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3" name="think-cell Slide" r:id="rId111" imgW="270" imgH="270" progId="TCLayout.ActiveDocument.1">
                  <p:embed/>
                </p:oleObj>
              </mc:Choice>
              <mc:Fallback>
                <p:oleObj name="think-cell Slide" r:id="rId1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15200"/>
            <a:ext cx="3434400" cy="20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100">
                <a:solidFill>
                  <a:srgbClr val="646464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0" smtClean="0">
                <a:latin typeface="Arial"/>
                <a:cs typeface="+mn-cs"/>
              </a:rPr>
              <a:t>Presentation title</a:t>
            </a:r>
            <a:endParaRPr lang="en-GB" b="0" dirty="0">
              <a:latin typeface="Arial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415200"/>
            <a:ext cx="72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100" b="0" dirty="0" smtClean="0">
                <a:solidFill>
                  <a:srgbClr val="646464"/>
                </a:solidFill>
                <a:latin typeface="Arial"/>
                <a:cs typeface="+mn-cs"/>
              </a:rPr>
              <a:t>Page </a:t>
            </a:r>
            <a:fld id="{9AE4D82F-B047-469B-AC52-A46321747EAF}" type="slidenum">
              <a:rPr lang="en-GB" sz="1100" b="0" smtClean="0">
                <a:solidFill>
                  <a:srgbClr val="646464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100" b="0" dirty="0">
              <a:solidFill>
                <a:srgbClr val="646464"/>
              </a:solidFill>
              <a:latin typeface="Arial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 bwMode="gray">
          <a:xfrm>
            <a:off x="8348663" y="6450013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b="0">
                <a:solidFill>
                  <a:srgbClr val="646464"/>
                </a:solidFill>
                <a:latin typeface="Arial"/>
                <a:cs typeface="+mn-cs"/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b="0">
                <a:solidFill>
                  <a:srgbClr val="646464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035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43" r:id="rId39"/>
    <p:sldLayoutId id="2147483744" r:id="rId40"/>
    <p:sldLayoutId id="2147483745" r:id="rId41"/>
    <p:sldLayoutId id="2147483746" r:id="rId42"/>
    <p:sldLayoutId id="2147483747" r:id="rId43"/>
    <p:sldLayoutId id="2147483748" r:id="rId44"/>
    <p:sldLayoutId id="2147483749" r:id="rId45"/>
    <p:sldLayoutId id="2147483750" r:id="rId46"/>
    <p:sldLayoutId id="2147483751" r:id="rId47"/>
    <p:sldLayoutId id="2147483752" r:id="rId48"/>
    <p:sldLayoutId id="2147483753" r:id="rId49"/>
    <p:sldLayoutId id="2147483754" r:id="rId50"/>
    <p:sldLayoutId id="2147483755" r:id="rId51"/>
    <p:sldLayoutId id="2147483756" r:id="rId52"/>
    <p:sldLayoutId id="2147483757" r:id="rId53"/>
    <p:sldLayoutId id="2147483758" r:id="rId54"/>
    <p:sldLayoutId id="2147483759" r:id="rId55"/>
    <p:sldLayoutId id="2147483760" r:id="rId56"/>
    <p:sldLayoutId id="2147483761" r:id="rId57"/>
    <p:sldLayoutId id="2147483762" r:id="rId58"/>
    <p:sldLayoutId id="2147483763" r:id="rId59"/>
    <p:sldLayoutId id="2147483764" r:id="rId60"/>
    <p:sldLayoutId id="2147483765" r:id="rId61"/>
    <p:sldLayoutId id="2147483766" r:id="rId62"/>
    <p:sldLayoutId id="2147483767" r:id="rId63"/>
    <p:sldLayoutId id="2147483768" r:id="rId64"/>
    <p:sldLayoutId id="2147483769" r:id="rId65"/>
    <p:sldLayoutId id="2147483770" r:id="rId66"/>
    <p:sldLayoutId id="2147483771" r:id="rId67"/>
    <p:sldLayoutId id="2147483772" r:id="rId68"/>
    <p:sldLayoutId id="2147483773" r:id="rId69"/>
    <p:sldLayoutId id="2147483774" r:id="rId70"/>
    <p:sldLayoutId id="2147483775" r:id="rId71"/>
    <p:sldLayoutId id="2147483776" r:id="rId72"/>
    <p:sldLayoutId id="2147483777" r:id="rId73"/>
    <p:sldLayoutId id="2147483778" r:id="rId74"/>
    <p:sldLayoutId id="2147483779" r:id="rId75"/>
    <p:sldLayoutId id="2147483780" r:id="rId76"/>
    <p:sldLayoutId id="2147483781" r:id="rId77"/>
    <p:sldLayoutId id="2147483782" r:id="rId78"/>
    <p:sldLayoutId id="2147483783" r:id="rId79"/>
    <p:sldLayoutId id="2147483784" r:id="rId80"/>
    <p:sldLayoutId id="2147483785" r:id="rId81"/>
    <p:sldLayoutId id="2147483786" r:id="rId82"/>
    <p:sldLayoutId id="2147483787" r:id="rId83"/>
    <p:sldLayoutId id="2147483788" r:id="rId84"/>
    <p:sldLayoutId id="2147483789" r:id="rId85"/>
    <p:sldLayoutId id="2147483790" r:id="rId86"/>
    <p:sldLayoutId id="2147483791" r:id="rId87"/>
    <p:sldLayoutId id="2147483792" r:id="rId88"/>
    <p:sldLayoutId id="2147483793" r:id="rId89"/>
    <p:sldLayoutId id="2147483794" r:id="rId90"/>
    <p:sldLayoutId id="2147483795" r:id="rId91"/>
    <p:sldLayoutId id="2147483796" r:id="rId92"/>
    <p:sldLayoutId id="2147483797" r:id="rId93"/>
    <p:sldLayoutId id="2147483798" r:id="rId94"/>
    <p:sldLayoutId id="2147483799" r:id="rId95"/>
    <p:sldLayoutId id="2147483800" r:id="rId96"/>
    <p:sldLayoutId id="2147483801" r:id="rId97"/>
    <p:sldLayoutId id="2147483802" r:id="rId98"/>
    <p:sldLayoutId id="2147483803" r:id="rId99"/>
    <p:sldLayoutId id="2147483804" r:id="rId100"/>
    <p:sldLayoutId id="2147483805" r:id="rId101"/>
    <p:sldLayoutId id="2147483806" r:id="rId102"/>
    <p:sldLayoutId id="2147483807" r:id="rId103"/>
    <p:sldLayoutId id="2147483808" r:id="rId104"/>
    <p:sldLayoutId id="2147483809" r:id="rId105"/>
    <p:sldLayoutId id="2147483810" r:id="rId106"/>
    <p:sldLayoutId id="2147483811" r:id="rId107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rgbClr val="64646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rgbClr val="646464"/>
          </a:solidFill>
          <a:latin typeface="+mn-lt"/>
          <a:ea typeface="+mn-ea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rgbClr val="646464"/>
          </a:solidFill>
          <a:latin typeface="+mn-lt"/>
          <a:ea typeface="+mn-ea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rgbClr val="646464"/>
          </a:solidFill>
          <a:latin typeface="+mn-lt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rgbClr val="646464"/>
          </a:solidFill>
          <a:latin typeface="+mn-lt"/>
          <a:ea typeface="+mn-ea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rgbClr val="6464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4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5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2130425"/>
            <a:ext cx="5976664" cy="1803400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Требования к поставщикам при поставке товаров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НАПРЯМУЮ В МАГАЗИНЫ*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сети</a:t>
            </a:r>
            <a:endParaRPr lang="ru-RU" sz="1400" dirty="0" smtClean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3075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755650" y="3933825"/>
            <a:ext cx="4824413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" name="TextBox 2"/>
          <p:cNvSpPr txBox="1"/>
          <p:nvPr/>
        </p:nvSpPr>
        <p:spPr>
          <a:xfrm>
            <a:off x="5868144" y="530965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* Не через распределительные центры (РЦ) Компании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35739" cy="633413"/>
          </a:xfrm>
        </p:spPr>
        <p:txBody>
          <a:bodyPr/>
          <a:lstStyle/>
          <a:p>
            <a:r>
              <a:rPr lang="ru-RU" sz="3600" dirty="0" smtClean="0">
                <a:latin typeface="Arial" panose="020B0604020202020204" pitchFamily="34" charset="0"/>
                <a:cs typeface="Arabic Typesetting" panose="03020402040406030203" pitchFamily="66" charset="-78"/>
              </a:rPr>
              <a:t>Содержание</a:t>
            </a: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539552" y="1471424"/>
            <a:ext cx="79208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b="0" dirty="0" smtClean="0"/>
              <a:t>Особенности оформления заказов</a:t>
            </a:r>
          </a:p>
          <a:p>
            <a:pPr marL="342900" indent="-342900" algn="just">
              <a:buAutoNum type="arabicPeriod"/>
            </a:pPr>
            <a:endParaRPr lang="ru-RU" sz="2400" b="0" dirty="0"/>
          </a:p>
          <a:p>
            <a:pPr marL="342900" indent="-342900" algn="just">
              <a:buAutoNum type="arabicPeriod"/>
            </a:pPr>
            <a:r>
              <a:rPr lang="ru-RU" sz="2400" b="0" dirty="0" smtClean="0"/>
              <a:t>Условия транспортировки продукции</a:t>
            </a:r>
          </a:p>
          <a:p>
            <a:pPr marL="342900" indent="-342900" algn="just">
              <a:buAutoNum type="arabicPeriod"/>
            </a:pPr>
            <a:endParaRPr lang="ru-RU" sz="2400" b="0" dirty="0" smtClean="0"/>
          </a:p>
          <a:p>
            <a:pPr marL="342900" indent="-342900" algn="just">
              <a:buAutoNum type="arabicPeriod"/>
            </a:pPr>
            <a:r>
              <a:rPr lang="ru-RU" sz="2400" b="0" dirty="0" smtClean="0"/>
              <a:t>Расположение товара на паллете</a:t>
            </a:r>
          </a:p>
          <a:p>
            <a:pPr marL="342900" indent="-342900" algn="just">
              <a:buAutoNum type="arabicPeriod"/>
            </a:pPr>
            <a:endParaRPr lang="ru-RU" sz="2400" b="0" dirty="0" smtClean="0"/>
          </a:p>
          <a:p>
            <a:pPr marL="342900" indent="-342900" algn="just">
              <a:buAutoNum type="arabicPeriod"/>
            </a:pPr>
            <a:r>
              <a:rPr lang="ru-RU" sz="2400" b="0" dirty="0" smtClean="0"/>
              <a:t>Сопроводительная документация при поставках</a:t>
            </a:r>
          </a:p>
          <a:p>
            <a:pPr marL="342900" indent="-342900" algn="just">
              <a:buAutoNum type="arabicPeriod"/>
            </a:pPr>
            <a:endParaRPr lang="ru-RU" sz="2400" b="0" dirty="0"/>
          </a:p>
          <a:p>
            <a:pPr marL="342900" indent="-342900" algn="just">
              <a:buAutoNum type="arabicPeriod"/>
            </a:pPr>
            <a:r>
              <a:rPr lang="ru-RU" sz="2400" b="0" dirty="0" smtClean="0"/>
              <a:t>Санитарные требования к водителям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675688" y="6453188"/>
            <a:ext cx="2555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22372607-2675-47E8-A74A-99CA1D45358F}" type="slidenum">
              <a:rPr lang="ru-RU" sz="1000" b="0"/>
              <a:pPr/>
              <a:t>2</a:t>
            </a:fld>
            <a:endParaRPr lang="ru-RU" sz="10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35739" cy="633413"/>
          </a:xfrm>
        </p:spPr>
        <p:txBody>
          <a:bodyPr/>
          <a:lstStyle/>
          <a:p>
            <a:pPr marL="342900" indent="-342900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Особенности оформления заказов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675688" y="6453188"/>
            <a:ext cx="2555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22372607-2675-47E8-A74A-99CA1D45358F}" type="slidenum">
              <a:rPr lang="ru-RU" sz="1000" b="0"/>
              <a:pPr/>
              <a:t>3</a:t>
            </a:fld>
            <a:endParaRPr lang="ru-RU" sz="1000" b="0"/>
          </a:p>
        </p:txBody>
      </p:sp>
      <p:sp>
        <p:nvSpPr>
          <p:cNvPr id="6" name="Freeform 104"/>
          <p:cNvSpPr>
            <a:spLocks noChangeAspect="1" noEditPoints="1"/>
          </p:cNvSpPr>
          <p:nvPr/>
        </p:nvSpPr>
        <p:spPr bwMode="auto">
          <a:xfrm>
            <a:off x="1257892" y="2033685"/>
            <a:ext cx="374436" cy="846312"/>
          </a:xfrm>
          <a:custGeom>
            <a:avLst/>
            <a:gdLst>
              <a:gd name="T0" fmla="*/ 2147483647 w 2104"/>
              <a:gd name="T1" fmla="*/ 2147483647 h 4763"/>
              <a:gd name="T2" fmla="*/ 2147483647 w 2104"/>
              <a:gd name="T3" fmla="*/ 2147483647 h 4763"/>
              <a:gd name="T4" fmla="*/ 2147483647 w 2104"/>
              <a:gd name="T5" fmla="*/ 2147483647 h 4763"/>
              <a:gd name="T6" fmla="*/ 2147483647 w 2104"/>
              <a:gd name="T7" fmla="*/ 2147483647 h 4763"/>
              <a:gd name="T8" fmla="*/ 2147483647 w 2104"/>
              <a:gd name="T9" fmla="*/ 2147483647 h 4763"/>
              <a:gd name="T10" fmla="*/ 2147483647 w 2104"/>
              <a:gd name="T11" fmla="*/ 2147483647 h 4763"/>
              <a:gd name="T12" fmla="*/ 2147483647 w 2104"/>
              <a:gd name="T13" fmla="*/ 2147483647 h 4763"/>
              <a:gd name="T14" fmla="*/ 2147483647 w 2104"/>
              <a:gd name="T15" fmla="*/ 2147483647 h 4763"/>
              <a:gd name="T16" fmla="*/ 0 w 2104"/>
              <a:gd name="T17" fmla="*/ 2147483647 h 4763"/>
              <a:gd name="T18" fmla="*/ 2147483647 w 2104"/>
              <a:gd name="T19" fmla="*/ 2147483647 h 4763"/>
              <a:gd name="T20" fmla="*/ 2147483647 w 2104"/>
              <a:gd name="T21" fmla="*/ 2147483647 h 4763"/>
              <a:gd name="T22" fmla="*/ 2147483647 w 2104"/>
              <a:gd name="T23" fmla="*/ 2147483647 h 4763"/>
              <a:gd name="T24" fmla="*/ 2147483647 w 2104"/>
              <a:gd name="T25" fmla="*/ 2147483647 h 4763"/>
              <a:gd name="T26" fmla="*/ 2147483647 w 2104"/>
              <a:gd name="T27" fmla="*/ 2147483647 h 4763"/>
              <a:gd name="T28" fmla="*/ 2147483647 w 2104"/>
              <a:gd name="T29" fmla="*/ 2147483647 h 4763"/>
              <a:gd name="T30" fmla="*/ 2147483647 w 2104"/>
              <a:gd name="T31" fmla="*/ 2147483647 h 4763"/>
              <a:gd name="T32" fmla="*/ 2147483647 w 2104"/>
              <a:gd name="T33" fmla="*/ 2147483647 h 4763"/>
              <a:gd name="T34" fmla="*/ 2147483647 w 2104"/>
              <a:gd name="T35" fmla="*/ 2147483647 h 4763"/>
              <a:gd name="T36" fmla="*/ 2147483647 w 2104"/>
              <a:gd name="T37" fmla="*/ 2147483647 h 4763"/>
              <a:gd name="T38" fmla="*/ 2147483647 w 2104"/>
              <a:gd name="T39" fmla="*/ 2147483647 h 4763"/>
              <a:gd name="T40" fmla="*/ 2147483647 w 2104"/>
              <a:gd name="T41" fmla="*/ 2147483647 h 4763"/>
              <a:gd name="T42" fmla="*/ 2147483647 w 2104"/>
              <a:gd name="T43" fmla="*/ 0 h 4763"/>
              <a:gd name="T44" fmla="*/ 2147483647 w 2104"/>
              <a:gd name="T45" fmla="*/ 2147483647 h 4763"/>
              <a:gd name="T46" fmla="*/ 2147483647 w 2104"/>
              <a:gd name="T47" fmla="*/ 2147483647 h 4763"/>
              <a:gd name="T48" fmla="*/ 2147483647 w 2104"/>
              <a:gd name="T49" fmla="*/ 2147483647 h 4763"/>
              <a:gd name="T50" fmla="*/ 2147483647 w 2104"/>
              <a:gd name="T51" fmla="*/ 2147483647 h 4763"/>
              <a:gd name="T52" fmla="*/ 2147483647 w 2104"/>
              <a:gd name="T53" fmla="*/ 2147483647 h 4763"/>
              <a:gd name="T54" fmla="*/ 2147483647 w 2104"/>
              <a:gd name="T55" fmla="*/ 2147483647 h 4763"/>
              <a:gd name="T56" fmla="*/ 2147483647 w 2104"/>
              <a:gd name="T57" fmla="*/ 2147483647 h 4763"/>
              <a:gd name="T58" fmla="*/ 2147483647 w 2104"/>
              <a:gd name="T59" fmla="*/ 2147483647 h 4763"/>
              <a:gd name="T60" fmla="*/ 2147483647 w 2104"/>
              <a:gd name="T61" fmla="*/ 2147483647 h 4763"/>
              <a:gd name="T62" fmla="*/ 2147483647 w 2104"/>
              <a:gd name="T63" fmla="*/ 2147483647 h 4763"/>
              <a:gd name="T64" fmla="*/ 2147483647 w 2104"/>
              <a:gd name="T65" fmla="*/ 2147483647 h 4763"/>
              <a:gd name="T66" fmla="*/ 2147483647 w 2104"/>
              <a:gd name="T67" fmla="*/ 2147483647 h 4763"/>
              <a:gd name="T68" fmla="*/ 2147483647 w 2104"/>
              <a:gd name="T69" fmla="*/ 2147483647 h 4763"/>
              <a:gd name="T70" fmla="*/ 2147483647 w 2104"/>
              <a:gd name="T71" fmla="*/ 2147483647 h 4763"/>
              <a:gd name="T72" fmla="*/ 2147483647 w 2104"/>
              <a:gd name="T73" fmla="*/ 2147483647 h 4763"/>
              <a:gd name="T74" fmla="*/ 2147483647 w 2104"/>
              <a:gd name="T75" fmla="*/ 2147483647 h 4763"/>
              <a:gd name="T76" fmla="*/ 2147483647 w 2104"/>
              <a:gd name="T77" fmla="*/ 2147483647 h 4763"/>
              <a:gd name="T78" fmla="*/ 2147483647 w 2104"/>
              <a:gd name="T79" fmla="*/ 2147483647 h 4763"/>
              <a:gd name="T80" fmla="*/ 2147483647 w 2104"/>
              <a:gd name="T81" fmla="*/ 2147483647 h 4763"/>
              <a:gd name="T82" fmla="*/ 2147483647 w 2104"/>
              <a:gd name="T83" fmla="*/ 2147483647 h 4763"/>
              <a:gd name="T84" fmla="*/ 2147483647 w 2104"/>
              <a:gd name="T85" fmla="*/ 2147483647 h 4763"/>
              <a:gd name="T86" fmla="*/ 2147483647 w 2104"/>
              <a:gd name="T87" fmla="*/ 2147483647 h 4763"/>
              <a:gd name="T88" fmla="*/ 2147483647 w 2104"/>
              <a:gd name="T89" fmla="*/ 2147483647 h 4763"/>
              <a:gd name="T90" fmla="*/ 2147483647 w 2104"/>
              <a:gd name="T91" fmla="*/ 2147483647 h 4763"/>
              <a:gd name="T92" fmla="*/ 2147483647 w 2104"/>
              <a:gd name="T93" fmla="*/ 2147483647 h 4763"/>
              <a:gd name="T94" fmla="*/ 2147483647 w 2104"/>
              <a:gd name="T95" fmla="*/ 2147483647 h 4763"/>
              <a:gd name="T96" fmla="*/ 2147483647 w 2104"/>
              <a:gd name="T97" fmla="*/ 2147483647 h 4763"/>
              <a:gd name="T98" fmla="*/ 2147483647 w 2104"/>
              <a:gd name="T99" fmla="*/ 2147483647 h 4763"/>
              <a:gd name="T100" fmla="*/ 2147483647 w 2104"/>
              <a:gd name="T101" fmla="*/ 2147483647 h 4763"/>
              <a:gd name="T102" fmla="*/ 2147483647 w 2104"/>
              <a:gd name="T103" fmla="*/ 2147483647 h 4763"/>
              <a:gd name="T104" fmla="*/ 2147483647 w 2104"/>
              <a:gd name="T105" fmla="*/ 2147483647 h 4763"/>
              <a:gd name="T106" fmla="*/ 2147483647 w 2104"/>
              <a:gd name="T107" fmla="*/ 2147483647 h 4763"/>
              <a:gd name="T108" fmla="*/ 2147483647 w 2104"/>
              <a:gd name="T109" fmla="*/ 2147483647 h 4763"/>
              <a:gd name="T110" fmla="*/ 2147483647 w 2104"/>
              <a:gd name="T111" fmla="*/ 2147483647 h 4763"/>
              <a:gd name="T112" fmla="*/ 2147483647 w 2104"/>
              <a:gd name="T113" fmla="*/ 2147483647 h 4763"/>
              <a:gd name="T114" fmla="*/ 2147483647 w 2104"/>
              <a:gd name="T115" fmla="*/ 2147483647 h 4763"/>
              <a:gd name="T116" fmla="*/ 2147483647 w 2104"/>
              <a:gd name="T117" fmla="*/ 2147483647 h 4763"/>
              <a:gd name="T118" fmla="*/ 2147483647 w 2104"/>
              <a:gd name="T119" fmla="*/ 2147483647 h 4763"/>
              <a:gd name="T120" fmla="*/ 2147483647 w 2104"/>
              <a:gd name="T121" fmla="*/ 2147483647 h 4763"/>
              <a:gd name="T122" fmla="*/ 2147483647 w 2104"/>
              <a:gd name="T123" fmla="*/ 2147483647 h 476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104"/>
              <a:gd name="T187" fmla="*/ 0 h 4763"/>
              <a:gd name="T188" fmla="*/ 2104 w 2104"/>
              <a:gd name="T189" fmla="*/ 4763 h 476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104" h="4763">
                <a:moveTo>
                  <a:pt x="1807" y="3008"/>
                </a:moveTo>
                <a:lnTo>
                  <a:pt x="1901" y="3008"/>
                </a:lnTo>
                <a:lnTo>
                  <a:pt x="1901" y="3933"/>
                </a:lnTo>
                <a:lnTo>
                  <a:pt x="1752" y="3933"/>
                </a:lnTo>
                <a:lnTo>
                  <a:pt x="1752" y="3012"/>
                </a:lnTo>
                <a:lnTo>
                  <a:pt x="1752" y="3008"/>
                </a:lnTo>
                <a:lnTo>
                  <a:pt x="1752" y="2835"/>
                </a:lnTo>
                <a:lnTo>
                  <a:pt x="1475" y="2835"/>
                </a:lnTo>
                <a:lnTo>
                  <a:pt x="1475" y="2782"/>
                </a:lnTo>
                <a:lnTo>
                  <a:pt x="1807" y="2782"/>
                </a:lnTo>
                <a:lnTo>
                  <a:pt x="1807" y="3008"/>
                </a:lnTo>
                <a:close/>
                <a:moveTo>
                  <a:pt x="1954" y="3008"/>
                </a:moveTo>
                <a:lnTo>
                  <a:pt x="2104" y="3008"/>
                </a:lnTo>
                <a:lnTo>
                  <a:pt x="2104" y="3933"/>
                </a:lnTo>
                <a:lnTo>
                  <a:pt x="1954" y="3933"/>
                </a:lnTo>
                <a:lnTo>
                  <a:pt x="1954" y="3008"/>
                </a:lnTo>
                <a:close/>
                <a:moveTo>
                  <a:pt x="1694" y="3008"/>
                </a:moveTo>
                <a:lnTo>
                  <a:pt x="1694" y="3933"/>
                </a:lnTo>
                <a:lnTo>
                  <a:pt x="1381" y="3933"/>
                </a:lnTo>
                <a:lnTo>
                  <a:pt x="1342" y="4763"/>
                </a:lnTo>
                <a:lnTo>
                  <a:pt x="896" y="4763"/>
                </a:lnTo>
                <a:lnTo>
                  <a:pt x="896" y="2726"/>
                </a:lnTo>
                <a:lnTo>
                  <a:pt x="843" y="2726"/>
                </a:lnTo>
                <a:lnTo>
                  <a:pt x="843" y="4763"/>
                </a:lnTo>
                <a:lnTo>
                  <a:pt x="397" y="4763"/>
                </a:lnTo>
                <a:lnTo>
                  <a:pt x="325" y="3219"/>
                </a:lnTo>
                <a:lnTo>
                  <a:pt x="151" y="3077"/>
                </a:lnTo>
                <a:lnTo>
                  <a:pt x="82" y="2792"/>
                </a:lnTo>
                <a:lnTo>
                  <a:pt x="137" y="2792"/>
                </a:lnTo>
                <a:lnTo>
                  <a:pt x="199" y="3046"/>
                </a:lnTo>
                <a:lnTo>
                  <a:pt x="323" y="3147"/>
                </a:lnTo>
                <a:lnTo>
                  <a:pt x="304" y="2739"/>
                </a:lnTo>
                <a:lnTo>
                  <a:pt x="299" y="2739"/>
                </a:lnTo>
                <a:lnTo>
                  <a:pt x="0" y="2739"/>
                </a:lnTo>
                <a:lnTo>
                  <a:pt x="0" y="1086"/>
                </a:lnTo>
                <a:lnTo>
                  <a:pt x="0" y="1065"/>
                </a:lnTo>
                <a:lnTo>
                  <a:pt x="4" y="1046"/>
                </a:lnTo>
                <a:lnTo>
                  <a:pt x="9" y="1029"/>
                </a:lnTo>
                <a:lnTo>
                  <a:pt x="16" y="1012"/>
                </a:lnTo>
                <a:lnTo>
                  <a:pt x="24" y="997"/>
                </a:lnTo>
                <a:lnTo>
                  <a:pt x="35" y="984"/>
                </a:lnTo>
                <a:lnTo>
                  <a:pt x="46" y="971"/>
                </a:lnTo>
                <a:lnTo>
                  <a:pt x="58" y="959"/>
                </a:lnTo>
                <a:lnTo>
                  <a:pt x="73" y="948"/>
                </a:lnTo>
                <a:lnTo>
                  <a:pt x="89" y="939"/>
                </a:lnTo>
                <a:lnTo>
                  <a:pt x="105" y="929"/>
                </a:lnTo>
                <a:lnTo>
                  <a:pt x="123" y="922"/>
                </a:lnTo>
                <a:lnTo>
                  <a:pt x="161" y="904"/>
                </a:lnTo>
                <a:lnTo>
                  <a:pt x="200" y="890"/>
                </a:lnTo>
                <a:lnTo>
                  <a:pt x="605" y="744"/>
                </a:lnTo>
                <a:lnTo>
                  <a:pt x="737" y="1523"/>
                </a:lnTo>
                <a:lnTo>
                  <a:pt x="806" y="918"/>
                </a:lnTo>
                <a:lnTo>
                  <a:pt x="789" y="910"/>
                </a:lnTo>
                <a:lnTo>
                  <a:pt x="773" y="899"/>
                </a:lnTo>
                <a:lnTo>
                  <a:pt x="759" y="886"/>
                </a:lnTo>
                <a:lnTo>
                  <a:pt x="749" y="871"/>
                </a:lnTo>
                <a:lnTo>
                  <a:pt x="850" y="775"/>
                </a:lnTo>
                <a:lnTo>
                  <a:pt x="950" y="871"/>
                </a:lnTo>
                <a:lnTo>
                  <a:pt x="940" y="886"/>
                </a:lnTo>
                <a:lnTo>
                  <a:pt x="927" y="899"/>
                </a:lnTo>
                <a:lnTo>
                  <a:pt x="911" y="910"/>
                </a:lnTo>
                <a:lnTo>
                  <a:pt x="895" y="918"/>
                </a:lnTo>
                <a:lnTo>
                  <a:pt x="962" y="1523"/>
                </a:lnTo>
                <a:lnTo>
                  <a:pt x="1094" y="744"/>
                </a:lnTo>
                <a:lnTo>
                  <a:pt x="1499" y="890"/>
                </a:lnTo>
                <a:lnTo>
                  <a:pt x="1539" y="904"/>
                </a:lnTo>
                <a:lnTo>
                  <a:pt x="1577" y="922"/>
                </a:lnTo>
                <a:lnTo>
                  <a:pt x="1594" y="929"/>
                </a:lnTo>
                <a:lnTo>
                  <a:pt x="1610" y="939"/>
                </a:lnTo>
                <a:lnTo>
                  <a:pt x="1626" y="948"/>
                </a:lnTo>
                <a:lnTo>
                  <a:pt x="1641" y="959"/>
                </a:lnTo>
                <a:lnTo>
                  <a:pt x="1654" y="971"/>
                </a:lnTo>
                <a:lnTo>
                  <a:pt x="1666" y="984"/>
                </a:lnTo>
                <a:lnTo>
                  <a:pt x="1675" y="997"/>
                </a:lnTo>
                <a:lnTo>
                  <a:pt x="1685" y="1012"/>
                </a:lnTo>
                <a:lnTo>
                  <a:pt x="1691" y="1029"/>
                </a:lnTo>
                <a:lnTo>
                  <a:pt x="1696" y="1046"/>
                </a:lnTo>
                <a:lnTo>
                  <a:pt x="1699" y="1065"/>
                </a:lnTo>
                <a:lnTo>
                  <a:pt x="1700" y="1086"/>
                </a:lnTo>
                <a:lnTo>
                  <a:pt x="1700" y="2739"/>
                </a:lnTo>
                <a:lnTo>
                  <a:pt x="1435" y="2739"/>
                </a:lnTo>
                <a:lnTo>
                  <a:pt x="1423" y="3008"/>
                </a:lnTo>
                <a:lnTo>
                  <a:pt x="1694" y="3008"/>
                </a:lnTo>
                <a:close/>
                <a:moveTo>
                  <a:pt x="840" y="0"/>
                </a:moveTo>
                <a:lnTo>
                  <a:pt x="840" y="0"/>
                </a:lnTo>
                <a:lnTo>
                  <a:pt x="868" y="1"/>
                </a:lnTo>
                <a:lnTo>
                  <a:pt x="895" y="7"/>
                </a:lnTo>
                <a:lnTo>
                  <a:pt x="921" y="13"/>
                </a:lnTo>
                <a:lnTo>
                  <a:pt x="945" y="24"/>
                </a:lnTo>
                <a:lnTo>
                  <a:pt x="969" y="37"/>
                </a:lnTo>
                <a:lnTo>
                  <a:pt x="990" y="52"/>
                </a:lnTo>
                <a:lnTo>
                  <a:pt x="1012" y="69"/>
                </a:lnTo>
                <a:lnTo>
                  <a:pt x="1030" y="89"/>
                </a:lnTo>
                <a:lnTo>
                  <a:pt x="1047" y="110"/>
                </a:lnTo>
                <a:lnTo>
                  <a:pt x="1062" y="133"/>
                </a:lnTo>
                <a:lnTo>
                  <a:pt x="1075" y="157"/>
                </a:lnTo>
                <a:lnTo>
                  <a:pt x="1087" y="183"/>
                </a:lnTo>
                <a:lnTo>
                  <a:pt x="1095" y="210"/>
                </a:lnTo>
                <a:lnTo>
                  <a:pt x="1102" y="238"/>
                </a:lnTo>
                <a:lnTo>
                  <a:pt x="1106" y="267"/>
                </a:lnTo>
                <a:lnTo>
                  <a:pt x="1107" y="297"/>
                </a:lnTo>
                <a:lnTo>
                  <a:pt x="1108" y="340"/>
                </a:lnTo>
                <a:lnTo>
                  <a:pt x="1108" y="370"/>
                </a:lnTo>
                <a:lnTo>
                  <a:pt x="1107" y="381"/>
                </a:lnTo>
                <a:lnTo>
                  <a:pt x="1106" y="385"/>
                </a:lnTo>
                <a:lnTo>
                  <a:pt x="1104" y="414"/>
                </a:lnTo>
                <a:lnTo>
                  <a:pt x="1100" y="442"/>
                </a:lnTo>
                <a:lnTo>
                  <a:pt x="1094" y="469"/>
                </a:lnTo>
                <a:lnTo>
                  <a:pt x="1085" y="494"/>
                </a:lnTo>
                <a:lnTo>
                  <a:pt x="1074" y="519"/>
                </a:lnTo>
                <a:lnTo>
                  <a:pt x="1061" y="542"/>
                </a:lnTo>
                <a:lnTo>
                  <a:pt x="1045" y="563"/>
                </a:lnTo>
                <a:lnTo>
                  <a:pt x="1027" y="583"/>
                </a:lnTo>
                <a:lnTo>
                  <a:pt x="1009" y="602"/>
                </a:lnTo>
                <a:lnTo>
                  <a:pt x="988" y="617"/>
                </a:lnTo>
                <a:lnTo>
                  <a:pt x="966" y="632"/>
                </a:lnTo>
                <a:lnTo>
                  <a:pt x="942" y="644"/>
                </a:lnTo>
                <a:lnTo>
                  <a:pt x="919" y="653"/>
                </a:lnTo>
                <a:lnTo>
                  <a:pt x="893" y="660"/>
                </a:lnTo>
                <a:lnTo>
                  <a:pt x="867" y="664"/>
                </a:lnTo>
                <a:lnTo>
                  <a:pt x="840" y="665"/>
                </a:lnTo>
                <a:lnTo>
                  <a:pt x="814" y="664"/>
                </a:lnTo>
                <a:lnTo>
                  <a:pt x="787" y="660"/>
                </a:lnTo>
                <a:lnTo>
                  <a:pt x="762" y="653"/>
                </a:lnTo>
                <a:lnTo>
                  <a:pt x="738" y="644"/>
                </a:lnTo>
                <a:lnTo>
                  <a:pt x="714" y="632"/>
                </a:lnTo>
                <a:lnTo>
                  <a:pt x="693" y="617"/>
                </a:lnTo>
                <a:lnTo>
                  <a:pt x="672" y="602"/>
                </a:lnTo>
                <a:lnTo>
                  <a:pt x="653" y="583"/>
                </a:lnTo>
                <a:lnTo>
                  <a:pt x="636" y="563"/>
                </a:lnTo>
                <a:lnTo>
                  <a:pt x="620" y="542"/>
                </a:lnTo>
                <a:lnTo>
                  <a:pt x="607" y="519"/>
                </a:lnTo>
                <a:lnTo>
                  <a:pt x="596" y="494"/>
                </a:lnTo>
                <a:lnTo>
                  <a:pt x="587" y="469"/>
                </a:lnTo>
                <a:lnTo>
                  <a:pt x="580" y="442"/>
                </a:lnTo>
                <a:lnTo>
                  <a:pt x="576" y="414"/>
                </a:lnTo>
                <a:lnTo>
                  <a:pt x="573" y="385"/>
                </a:lnTo>
                <a:lnTo>
                  <a:pt x="573" y="381"/>
                </a:lnTo>
                <a:lnTo>
                  <a:pt x="572" y="370"/>
                </a:lnTo>
                <a:lnTo>
                  <a:pt x="572" y="340"/>
                </a:lnTo>
                <a:lnTo>
                  <a:pt x="573" y="297"/>
                </a:lnTo>
                <a:lnTo>
                  <a:pt x="575" y="267"/>
                </a:lnTo>
                <a:lnTo>
                  <a:pt x="579" y="238"/>
                </a:lnTo>
                <a:lnTo>
                  <a:pt x="585" y="210"/>
                </a:lnTo>
                <a:lnTo>
                  <a:pt x="593" y="183"/>
                </a:lnTo>
                <a:lnTo>
                  <a:pt x="605" y="157"/>
                </a:lnTo>
                <a:lnTo>
                  <a:pt x="619" y="133"/>
                </a:lnTo>
                <a:lnTo>
                  <a:pt x="633" y="110"/>
                </a:lnTo>
                <a:lnTo>
                  <a:pt x="650" y="89"/>
                </a:lnTo>
                <a:lnTo>
                  <a:pt x="669" y="69"/>
                </a:lnTo>
                <a:lnTo>
                  <a:pt x="689" y="52"/>
                </a:lnTo>
                <a:lnTo>
                  <a:pt x="712" y="37"/>
                </a:lnTo>
                <a:lnTo>
                  <a:pt x="735" y="24"/>
                </a:lnTo>
                <a:lnTo>
                  <a:pt x="759" y="13"/>
                </a:lnTo>
                <a:lnTo>
                  <a:pt x="786" y="7"/>
                </a:lnTo>
                <a:lnTo>
                  <a:pt x="812" y="1"/>
                </a:lnTo>
                <a:lnTo>
                  <a:pt x="840" y="0"/>
                </a:lnTo>
                <a:close/>
                <a:moveTo>
                  <a:pt x="639" y="218"/>
                </a:moveTo>
                <a:lnTo>
                  <a:pt x="639" y="218"/>
                </a:lnTo>
                <a:lnTo>
                  <a:pt x="633" y="236"/>
                </a:lnTo>
                <a:lnTo>
                  <a:pt x="629" y="256"/>
                </a:lnTo>
                <a:lnTo>
                  <a:pt x="628" y="276"/>
                </a:lnTo>
                <a:lnTo>
                  <a:pt x="627" y="297"/>
                </a:lnTo>
                <a:lnTo>
                  <a:pt x="627" y="368"/>
                </a:lnTo>
                <a:lnTo>
                  <a:pt x="628" y="394"/>
                </a:lnTo>
                <a:lnTo>
                  <a:pt x="631" y="418"/>
                </a:lnTo>
                <a:lnTo>
                  <a:pt x="636" y="442"/>
                </a:lnTo>
                <a:lnTo>
                  <a:pt x="644" y="465"/>
                </a:lnTo>
                <a:lnTo>
                  <a:pt x="653" y="486"/>
                </a:lnTo>
                <a:lnTo>
                  <a:pt x="664" y="506"/>
                </a:lnTo>
                <a:lnTo>
                  <a:pt x="676" y="525"/>
                </a:lnTo>
                <a:lnTo>
                  <a:pt x="690" y="542"/>
                </a:lnTo>
                <a:lnTo>
                  <a:pt x="706" y="558"/>
                </a:lnTo>
                <a:lnTo>
                  <a:pt x="722" y="572"/>
                </a:lnTo>
                <a:lnTo>
                  <a:pt x="739" y="584"/>
                </a:lnTo>
                <a:lnTo>
                  <a:pt x="758" y="594"/>
                </a:lnTo>
                <a:lnTo>
                  <a:pt x="778" y="602"/>
                </a:lnTo>
                <a:lnTo>
                  <a:pt x="798" y="608"/>
                </a:lnTo>
                <a:lnTo>
                  <a:pt x="819" y="611"/>
                </a:lnTo>
                <a:lnTo>
                  <a:pt x="840" y="612"/>
                </a:lnTo>
                <a:lnTo>
                  <a:pt x="862" y="611"/>
                </a:lnTo>
                <a:lnTo>
                  <a:pt x="883" y="608"/>
                </a:lnTo>
                <a:lnTo>
                  <a:pt x="903" y="602"/>
                </a:lnTo>
                <a:lnTo>
                  <a:pt x="923" y="594"/>
                </a:lnTo>
                <a:lnTo>
                  <a:pt x="941" y="584"/>
                </a:lnTo>
                <a:lnTo>
                  <a:pt x="958" y="572"/>
                </a:lnTo>
                <a:lnTo>
                  <a:pt x="974" y="558"/>
                </a:lnTo>
                <a:lnTo>
                  <a:pt x="990" y="542"/>
                </a:lnTo>
                <a:lnTo>
                  <a:pt x="1004" y="525"/>
                </a:lnTo>
                <a:lnTo>
                  <a:pt x="1017" y="506"/>
                </a:lnTo>
                <a:lnTo>
                  <a:pt x="1027" y="486"/>
                </a:lnTo>
                <a:lnTo>
                  <a:pt x="1037" y="465"/>
                </a:lnTo>
                <a:lnTo>
                  <a:pt x="1043" y="442"/>
                </a:lnTo>
                <a:lnTo>
                  <a:pt x="1049" y="418"/>
                </a:lnTo>
                <a:lnTo>
                  <a:pt x="1053" y="394"/>
                </a:lnTo>
                <a:lnTo>
                  <a:pt x="1054" y="368"/>
                </a:lnTo>
                <a:lnTo>
                  <a:pt x="1054" y="297"/>
                </a:lnTo>
                <a:lnTo>
                  <a:pt x="1053" y="274"/>
                </a:lnTo>
                <a:lnTo>
                  <a:pt x="1050" y="252"/>
                </a:lnTo>
                <a:lnTo>
                  <a:pt x="1046" y="230"/>
                </a:lnTo>
                <a:lnTo>
                  <a:pt x="1039" y="208"/>
                </a:lnTo>
                <a:lnTo>
                  <a:pt x="1033" y="199"/>
                </a:lnTo>
                <a:lnTo>
                  <a:pt x="1025" y="190"/>
                </a:lnTo>
                <a:lnTo>
                  <a:pt x="1015" y="181"/>
                </a:lnTo>
                <a:lnTo>
                  <a:pt x="1006" y="173"/>
                </a:lnTo>
                <a:lnTo>
                  <a:pt x="996" y="165"/>
                </a:lnTo>
                <a:lnTo>
                  <a:pt x="985" y="158"/>
                </a:lnTo>
                <a:lnTo>
                  <a:pt x="962" y="146"/>
                </a:lnTo>
                <a:lnTo>
                  <a:pt x="950" y="159"/>
                </a:lnTo>
                <a:lnTo>
                  <a:pt x="937" y="171"/>
                </a:lnTo>
                <a:lnTo>
                  <a:pt x="923" y="182"/>
                </a:lnTo>
                <a:lnTo>
                  <a:pt x="908" y="191"/>
                </a:lnTo>
                <a:lnTo>
                  <a:pt x="891" y="198"/>
                </a:lnTo>
                <a:lnTo>
                  <a:pt x="873" y="203"/>
                </a:lnTo>
                <a:lnTo>
                  <a:pt x="855" y="206"/>
                </a:lnTo>
                <a:lnTo>
                  <a:pt x="835" y="207"/>
                </a:lnTo>
                <a:lnTo>
                  <a:pt x="818" y="206"/>
                </a:lnTo>
                <a:lnTo>
                  <a:pt x="799" y="203"/>
                </a:lnTo>
                <a:lnTo>
                  <a:pt x="782" y="198"/>
                </a:lnTo>
                <a:lnTo>
                  <a:pt x="766" y="191"/>
                </a:lnTo>
                <a:lnTo>
                  <a:pt x="751" y="183"/>
                </a:lnTo>
                <a:lnTo>
                  <a:pt x="737" y="174"/>
                </a:lnTo>
                <a:lnTo>
                  <a:pt x="723" y="162"/>
                </a:lnTo>
                <a:lnTo>
                  <a:pt x="712" y="150"/>
                </a:lnTo>
                <a:lnTo>
                  <a:pt x="689" y="162"/>
                </a:lnTo>
                <a:lnTo>
                  <a:pt x="680" y="170"/>
                </a:lnTo>
                <a:lnTo>
                  <a:pt x="669" y="178"/>
                </a:lnTo>
                <a:lnTo>
                  <a:pt x="660" y="187"/>
                </a:lnTo>
                <a:lnTo>
                  <a:pt x="652" y="197"/>
                </a:lnTo>
                <a:lnTo>
                  <a:pt x="645" y="206"/>
                </a:lnTo>
                <a:lnTo>
                  <a:pt x="639" y="2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712979" y="2914821"/>
            <a:ext cx="1423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Сотрудник магазина О</a:t>
            </a:r>
            <a:r>
              <a:rPr lang="en-US" sz="1200" dirty="0" smtClean="0"/>
              <a:t>’</a:t>
            </a:r>
            <a:r>
              <a:rPr lang="ru-RU" sz="1200" dirty="0" smtClean="0"/>
              <a:t>КЕЙ</a:t>
            </a:r>
            <a:endParaRPr lang="en-US" sz="1200" dirty="0"/>
          </a:p>
        </p:txBody>
      </p:sp>
      <p:sp>
        <p:nvSpPr>
          <p:cNvPr id="17" name="Freeform 59"/>
          <p:cNvSpPr>
            <a:spLocks noChangeAspect="1" noEditPoints="1"/>
          </p:cNvSpPr>
          <p:nvPr/>
        </p:nvSpPr>
        <p:spPr bwMode="auto">
          <a:xfrm>
            <a:off x="3133751" y="2036664"/>
            <a:ext cx="280283" cy="754036"/>
          </a:xfrm>
          <a:custGeom>
            <a:avLst/>
            <a:gdLst>
              <a:gd name="T0" fmla="*/ 2147483647 w 1770"/>
              <a:gd name="T1" fmla="*/ 2147483647 h 4763"/>
              <a:gd name="T2" fmla="*/ 2147483647 w 1770"/>
              <a:gd name="T3" fmla="*/ 2147483647 h 4763"/>
              <a:gd name="T4" fmla="*/ 2147483647 w 1770"/>
              <a:gd name="T5" fmla="*/ 2147483647 h 4763"/>
              <a:gd name="T6" fmla="*/ 2147483647 w 1770"/>
              <a:gd name="T7" fmla="*/ 2147483647 h 4763"/>
              <a:gd name="T8" fmla="*/ 2147483647 w 1770"/>
              <a:gd name="T9" fmla="*/ 2147483647 h 4763"/>
              <a:gd name="T10" fmla="*/ 2147483647 w 1770"/>
              <a:gd name="T11" fmla="*/ 2147483647 h 4763"/>
              <a:gd name="T12" fmla="*/ 2147483647 w 1770"/>
              <a:gd name="T13" fmla="*/ 2147483647 h 4763"/>
              <a:gd name="T14" fmla="*/ 2147483647 w 1770"/>
              <a:gd name="T15" fmla="*/ 2147483647 h 4763"/>
              <a:gd name="T16" fmla="*/ 2147483647 w 1770"/>
              <a:gd name="T17" fmla="*/ 2147483647 h 4763"/>
              <a:gd name="T18" fmla="*/ 2147483647 w 1770"/>
              <a:gd name="T19" fmla="*/ 2147483647 h 4763"/>
              <a:gd name="T20" fmla="*/ 2147483647 w 1770"/>
              <a:gd name="T21" fmla="*/ 2147483647 h 4763"/>
              <a:gd name="T22" fmla="*/ 2147483647 w 1770"/>
              <a:gd name="T23" fmla="*/ 2147483647 h 4763"/>
              <a:gd name="T24" fmla="*/ 2147483647 w 1770"/>
              <a:gd name="T25" fmla="*/ 2147483647 h 4763"/>
              <a:gd name="T26" fmla="*/ 2147483647 w 1770"/>
              <a:gd name="T27" fmla="*/ 2147483647 h 4763"/>
              <a:gd name="T28" fmla="*/ 2147483647 w 1770"/>
              <a:gd name="T29" fmla="*/ 2147483647 h 4763"/>
              <a:gd name="T30" fmla="*/ 2147483647 w 1770"/>
              <a:gd name="T31" fmla="*/ 2147483647 h 4763"/>
              <a:gd name="T32" fmla="*/ 2147483647 w 1770"/>
              <a:gd name="T33" fmla="*/ 2147483647 h 4763"/>
              <a:gd name="T34" fmla="*/ 2147483647 w 1770"/>
              <a:gd name="T35" fmla="*/ 2147483647 h 4763"/>
              <a:gd name="T36" fmla="*/ 2147483647 w 1770"/>
              <a:gd name="T37" fmla="*/ 2147483647 h 4763"/>
              <a:gd name="T38" fmla="*/ 2147483647 w 1770"/>
              <a:gd name="T39" fmla="*/ 2147483647 h 4763"/>
              <a:gd name="T40" fmla="*/ 2147483647 w 1770"/>
              <a:gd name="T41" fmla="*/ 2147483647 h 4763"/>
              <a:gd name="T42" fmla="*/ 2147483647 w 1770"/>
              <a:gd name="T43" fmla="*/ 2147483647 h 4763"/>
              <a:gd name="T44" fmla="*/ 2147483647 w 1770"/>
              <a:gd name="T45" fmla="*/ 2147483647 h 4763"/>
              <a:gd name="T46" fmla="*/ 2147483647 w 1770"/>
              <a:gd name="T47" fmla="*/ 2147483647 h 4763"/>
              <a:gd name="T48" fmla="*/ 2147483647 w 1770"/>
              <a:gd name="T49" fmla="*/ 2147483647 h 4763"/>
              <a:gd name="T50" fmla="*/ 2147483647 w 1770"/>
              <a:gd name="T51" fmla="*/ 2147483647 h 4763"/>
              <a:gd name="T52" fmla="*/ 2147483647 w 1770"/>
              <a:gd name="T53" fmla="*/ 2147483647 h 4763"/>
              <a:gd name="T54" fmla="*/ 2147483647 w 1770"/>
              <a:gd name="T55" fmla="*/ 2147483647 h 4763"/>
              <a:gd name="T56" fmla="*/ 2147483647 w 1770"/>
              <a:gd name="T57" fmla="*/ 2147483647 h 4763"/>
              <a:gd name="T58" fmla="*/ 2147483647 w 1770"/>
              <a:gd name="T59" fmla="*/ 2147483647 h 4763"/>
              <a:gd name="T60" fmla="*/ 2147483647 w 1770"/>
              <a:gd name="T61" fmla="*/ 2147483647 h 4763"/>
              <a:gd name="T62" fmla="*/ 2147483647 w 1770"/>
              <a:gd name="T63" fmla="*/ 2147483647 h 4763"/>
              <a:gd name="T64" fmla="*/ 2147483647 w 1770"/>
              <a:gd name="T65" fmla="*/ 2147483647 h 4763"/>
              <a:gd name="T66" fmla="*/ 2147483647 w 1770"/>
              <a:gd name="T67" fmla="*/ 2147483647 h 4763"/>
              <a:gd name="T68" fmla="*/ 2147483647 w 1770"/>
              <a:gd name="T69" fmla="*/ 0 h 4763"/>
              <a:gd name="T70" fmla="*/ 2147483647 w 1770"/>
              <a:gd name="T71" fmla="*/ 2147483647 h 4763"/>
              <a:gd name="T72" fmla="*/ 2147483647 w 1770"/>
              <a:gd name="T73" fmla="*/ 2147483647 h 4763"/>
              <a:gd name="T74" fmla="*/ 2147483647 w 1770"/>
              <a:gd name="T75" fmla="*/ 2147483647 h 4763"/>
              <a:gd name="T76" fmla="*/ 2147483647 w 1770"/>
              <a:gd name="T77" fmla="*/ 2147483647 h 4763"/>
              <a:gd name="T78" fmla="*/ 2147483647 w 1770"/>
              <a:gd name="T79" fmla="*/ 2147483647 h 4763"/>
              <a:gd name="T80" fmla="*/ 2147483647 w 1770"/>
              <a:gd name="T81" fmla="*/ 2147483647 h 4763"/>
              <a:gd name="T82" fmla="*/ 2147483647 w 1770"/>
              <a:gd name="T83" fmla="*/ 2147483647 h 4763"/>
              <a:gd name="T84" fmla="*/ 2147483647 w 1770"/>
              <a:gd name="T85" fmla="*/ 2147483647 h 4763"/>
              <a:gd name="T86" fmla="*/ 2147483647 w 1770"/>
              <a:gd name="T87" fmla="*/ 2147483647 h 4763"/>
              <a:gd name="T88" fmla="*/ 2147483647 w 1770"/>
              <a:gd name="T89" fmla="*/ 2147483647 h 4763"/>
              <a:gd name="T90" fmla="*/ 2147483647 w 1770"/>
              <a:gd name="T91" fmla="*/ 2147483647 h 4763"/>
              <a:gd name="T92" fmla="*/ 2147483647 w 1770"/>
              <a:gd name="T93" fmla="*/ 2147483647 h 4763"/>
              <a:gd name="T94" fmla="*/ 0 w 1770"/>
              <a:gd name="T95" fmla="*/ 2147483647 h 4763"/>
              <a:gd name="T96" fmla="*/ 2147483647 w 1770"/>
              <a:gd name="T97" fmla="*/ 2147483647 h 4763"/>
              <a:gd name="T98" fmla="*/ 2147483647 w 1770"/>
              <a:gd name="T99" fmla="*/ 2147483647 h 4763"/>
              <a:gd name="T100" fmla="*/ 2147483647 w 1770"/>
              <a:gd name="T101" fmla="*/ 2147483647 h 4763"/>
              <a:gd name="T102" fmla="*/ 2147483647 w 1770"/>
              <a:gd name="T103" fmla="*/ 2147483647 h 4763"/>
              <a:gd name="T104" fmla="*/ 2147483647 w 1770"/>
              <a:gd name="T105" fmla="*/ 2147483647 h 4763"/>
              <a:gd name="T106" fmla="*/ 2147483647 w 1770"/>
              <a:gd name="T107" fmla="*/ 2147483647 h 4763"/>
              <a:gd name="T108" fmla="*/ 2147483647 w 1770"/>
              <a:gd name="T109" fmla="*/ 2147483647 h 4763"/>
              <a:gd name="T110" fmla="*/ 2147483647 w 1770"/>
              <a:gd name="T111" fmla="*/ 2147483647 h 4763"/>
              <a:gd name="T112" fmla="*/ 2147483647 w 1770"/>
              <a:gd name="T113" fmla="*/ 2147483647 h 4763"/>
              <a:gd name="T114" fmla="*/ 2147483647 w 1770"/>
              <a:gd name="T115" fmla="*/ 2147483647 h 4763"/>
              <a:gd name="T116" fmla="*/ 2147483647 w 1770"/>
              <a:gd name="T117" fmla="*/ 2147483647 h 4763"/>
              <a:gd name="T118" fmla="*/ 2147483647 w 1770"/>
              <a:gd name="T119" fmla="*/ 2147483647 h 4763"/>
              <a:gd name="T120" fmla="*/ 2147483647 w 1770"/>
              <a:gd name="T121" fmla="*/ 2147483647 h 47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0"/>
              <a:gd name="T184" fmla="*/ 0 h 4763"/>
              <a:gd name="T185" fmla="*/ 1770 w 1770"/>
              <a:gd name="T186" fmla="*/ 4763 h 47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0" h="4763">
                <a:moveTo>
                  <a:pt x="1523" y="2527"/>
                </a:moveTo>
                <a:lnTo>
                  <a:pt x="1523" y="2527"/>
                </a:lnTo>
                <a:lnTo>
                  <a:pt x="1523" y="2520"/>
                </a:lnTo>
                <a:lnTo>
                  <a:pt x="1526" y="2512"/>
                </a:lnTo>
                <a:lnTo>
                  <a:pt x="1530" y="2505"/>
                </a:lnTo>
                <a:lnTo>
                  <a:pt x="1535" y="2500"/>
                </a:lnTo>
                <a:lnTo>
                  <a:pt x="1540" y="2495"/>
                </a:lnTo>
                <a:lnTo>
                  <a:pt x="1547" y="2491"/>
                </a:lnTo>
                <a:lnTo>
                  <a:pt x="1554" y="2488"/>
                </a:lnTo>
                <a:lnTo>
                  <a:pt x="1562" y="2488"/>
                </a:lnTo>
                <a:lnTo>
                  <a:pt x="1570" y="2488"/>
                </a:lnTo>
                <a:lnTo>
                  <a:pt x="1577" y="2491"/>
                </a:lnTo>
                <a:lnTo>
                  <a:pt x="1585" y="2495"/>
                </a:lnTo>
                <a:lnTo>
                  <a:pt x="1590" y="2500"/>
                </a:lnTo>
                <a:lnTo>
                  <a:pt x="1595" y="2505"/>
                </a:lnTo>
                <a:lnTo>
                  <a:pt x="1598" y="2512"/>
                </a:lnTo>
                <a:lnTo>
                  <a:pt x="1600" y="2520"/>
                </a:lnTo>
                <a:lnTo>
                  <a:pt x="1602" y="2527"/>
                </a:lnTo>
                <a:lnTo>
                  <a:pt x="1600" y="2535"/>
                </a:lnTo>
                <a:lnTo>
                  <a:pt x="1598" y="2542"/>
                </a:lnTo>
                <a:lnTo>
                  <a:pt x="1595" y="2550"/>
                </a:lnTo>
                <a:lnTo>
                  <a:pt x="1590" y="2555"/>
                </a:lnTo>
                <a:lnTo>
                  <a:pt x="1585" y="2560"/>
                </a:lnTo>
                <a:lnTo>
                  <a:pt x="1577" y="2563"/>
                </a:lnTo>
                <a:lnTo>
                  <a:pt x="1570" y="2566"/>
                </a:lnTo>
                <a:lnTo>
                  <a:pt x="1562" y="2567"/>
                </a:lnTo>
                <a:lnTo>
                  <a:pt x="1554" y="2566"/>
                </a:lnTo>
                <a:lnTo>
                  <a:pt x="1547" y="2563"/>
                </a:lnTo>
                <a:lnTo>
                  <a:pt x="1540" y="2560"/>
                </a:lnTo>
                <a:lnTo>
                  <a:pt x="1535" y="2555"/>
                </a:lnTo>
                <a:lnTo>
                  <a:pt x="1530" y="2550"/>
                </a:lnTo>
                <a:lnTo>
                  <a:pt x="1526" y="2542"/>
                </a:lnTo>
                <a:lnTo>
                  <a:pt x="1523" y="2535"/>
                </a:lnTo>
                <a:lnTo>
                  <a:pt x="1523" y="2527"/>
                </a:lnTo>
                <a:close/>
                <a:moveTo>
                  <a:pt x="168" y="2527"/>
                </a:moveTo>
                <a:lnTo>
                  <a:pt x="168" y="2527"/>
                </a:lnTo>
                <a:lnTo>
                  <a:pt x="170" y="2520"/>
                </a:lnTo>
                <a:lnTo>
                  <a:pt x="172" y="2512"/>
                </a:lnTo>
                <a:lnTo>
                  <a:pt x="176" y="2505"/>
                </a:lnTo>
                <a:lnTo>
                  <a:pt x="180" y="2500"/>
                </a:lnTo>
                <a:lnTo>
                  <a:pt x="187" y="2495"/>
                </a:lnTo>
                <a:lnTo>
                  <a:pt x="193" y="2491"/>
                </a:lnTo>
                <a:lnTo>
                  <a:pt x="200" y="2488"/>
                </a:lnTo>
                <a:lnTo>
                  <a:pt x="208" y="2488"/>
                </a:lnTo>
                <a:lnTo>
                  <a:pt x="217" y="2488"/>
                </a:lnTo>
                <a:lnTo>
                  <a:pt x="223" y="2491"/>
                </a:lnTo>
                <a:lnTo>
                  <a:pt x="230" y="2495"/>
                </a:lnTo>
                <a:lnTo>
                  <a:pt x="237" y="2500"/>
                </a:lnTo>
                <a:lnTo>
                  <a:pt x="240" y="2505"/>
                </a:lnTo>
                <a:lnTo>
                  <a:pt x="244" y="2512"/>
                </a:lnTo>
                <a:lnTo>
                  <a:pt x="247" y="2520"/>
                </a:lnTo>
                <a:lnTo>
                  <a:pt x="247" y="2527"/>
                </a:lnTo>
                <a:lnTo>
                  <a:pt x="247" y="2535"/>
                </a:lnTo>
                <a:lnTo>
                  <a:pt x="244" y="2542"/>
                </a:lnTo>
                <a:lnTo>
                  <a:pt x="240" y="2550"/>
                </a:lnTo>
                <a:lnTo>
                  <a:pt x="237" y="2555"/>
                </a:lnTo>
                <a:lnTo>
                  <a:pt x="230" y="2560"/>
                </a:lnTo>
                <a:lnTo>
                  <a:pt x="223" y="2563"/>
                </a:lnTo>
                <a:lnTo>
                  <a:pt x="217" y="2566"/>
                </a:lnTo>
                <a:lnTo>
                  <a:pt x="208" y="2567"/>
                </a:lnTo>
                <a:lnTo>
                  <a:pt x="200" y="2566"/>
                </a:lnTo>
                <a:lnTo>
                  <a:pt x="193" y="2563"/>
                </a:lnTo>
                <a:lnTo>
                  <a:pt x="187" y="2560"/>
                </a:lnTo>
                <a:lnTo>
                  <a:pt x="180" y="2555"/>
                </a:lnTo>
                <a:lnTo>
                  <a:pt x="176" y="2550"/>
                </a:lnTo>
                <a:lnTo>
                  <a:pt x="172" y="2542"/>
                </a:lnTo>
                <a:lnTo>
                  <a:pt x="170" y="2535"/>
                </a:lnTo>
                <a:lnTo>
                  <a:pt x="168" y="2527"/>
                </a:lnTo>
                <a:close/>
                <a:moveTo>
                  <a:pt x="1028" y="171"/>
                </a:moveTo>
                <a:lnTo>
                  <a:pt x="1028" y="171"/>
                </a:lnTo>
                <a:lnTo>
                  <a:pt x="1038" y="179"/>
                </a:lnTo>
                <a:lnTo>
                  <a:pt x="1049" y="189"/>
                </a:lnTo>
                <a:lnTo>
                  <a:pt x="1059" y="200"/>
                </a:lnTo>
                <a:lnTo>
                  <a:pt x="1067" y="210"/>
                </a:lnTo>
                <a:lnTo>
                  <a:pt x="1076" y="222"/>
                </a:lnTo>
                <a:lnTo>
                  <a:pt x="1084" y="235"/>
                </a:lnTo>
                <a:lnTo>
                  <a:pt x="1091" y="248"/>
                </a:lnTo>
                <a:lnTo>
                  <a:pt x="1099" y="262"/>
                </a:lnTo>
                <a:lnTo>
                  <a:pt x="1104" y="275"/>
                </a:lnTo>
                <a:lnTo>
                  <a:pt x="1109" y="289"/>
                </a:lnTo>
                <a:lnTo>
                  <a:pt x="1114" y="304"/>
                </a:lnTo>
                <a:lnTo>
                  <a:pt x="1117" y="319"/>
                </a:lnTo>
                <a:lnTo>
                  <a:pt x="1121" y="335"/>
                </a:lnTo>
                <a:lnTo>
                  <a:pt x="1122" y="351"/>
                </a:lnTo>
                <a:lnTo>
                  <a:pt x="1123" y="367"/>
                </a:lnTo>
                <a:lnTo>
                  <a:pt x="1125" y="384"/>
                </a:lnTo>
                <a:lnTo>
                  <a:pt x="1125" y="460"/>
                </a:lnTo>
                <a:lnTo>
                  <a:pt x="1123" y="486"/>
                </a:lnTo>
                <a:lnTo>
                  <a:pt x="1120" y="513"/>
                </a:lnTo>
                <a:lnTo>
                  <a:pt x="1114" y="539"/>
                </a:lnTo>
                <a:lnTo>
                  <a:pt x="1106" y="563"/>
                </a:lnTo>
                <a:lnTo>
                  <a:pt x="1096" y="586"/>
                </a:lnTo>
                <a:lnTo>
                  <a:pt x="1084" y="607"/>
                </a:lnTo>
                <a:lnTo>
                  <a:pt x="1071" y="628"/>
                </a:lnTo>
                <a:lnTo>
                  <a:pt x="1056" y="647"/>
                </a:lnTo>
                <a:lnTo>
                  <a:pt x="1039" y="662"/>
                </a:lnTo>
                <a:lnTo>
                  <a:pt x="1022" y="678"/>
                </a:lnTo>
                <a:lnTo>
                  <a:pt x="1003" y="691"/>
                </a:lnTo>
                <a:lnTo>
                  <a:pt x="983" y="702"/>
                </a:lnTo>
                <a:lnTo>
                  <a:pt x="962" y="710"/>
                </a:lnTo>
                <a:lnTo>
                  <a:pt x="940" y="716"/>
                </a:lnTo>
                <a:lnTo>
                  <a:pt x="917" y="720"/>
                </a:lnTo>
                <a:lnTo>
                  <a:pt x="895" y="722"/>
                </a:lnTo>
                <a:lnTo>
                  <a:pt x="871" y="720"/>
                </a:lnTo>
                <a:lnTo>
                  <a:pt x="849" y="716"/>
                </a:lnTo>
                <a:lnTo>
                  <a:pt x="828" y="710"/>
                </a:lnTo>
                <a:lnTo>
                  <a:pt x="807" y="702"/>
                </a:lnTo>
                <a:lnTo>
                  <a:pt x="786" y="691"/>
                </a:lnTo>
                <a:lnTo>
                  <a:pt x="767" y="678"/>
                </a:lnTo>
                <a:lnTo>
                  <a:pt x="749" y="662"/>
                </a:lnTo>
                <a:lnTo>
                  <a:pt x="733" y="647"/>
                </a:lnTo>
                <a:lnTo>
                  <a:pt x="717" y="628"/>
                </a:lnTo>
                <a:lnTo>
                  <a:pt x="704" y="607"/>
                </a:lnTo>
                <a:lnTo>
                  <a:pt x="692" y="586"/>
                </a:lnTo>
                <a:lnTo>
                  <a:pt x="683" y="563"/>
                </a:lnTo>
                <a:lnTo>
                  <a:pt x="675" y="539"/>
                </a:lnTo>
                <a:lnTo>
                  <a:pt x="669" y="513"/>
                </a:lnTo>
                <a:lnTo>
                  <a:pt x="666" y="486"/>
                </a:lnTo>
                <a:lnTo>
                  <a:pt x="665" y="460"/>
                </a:lnTo>
                <a:lnTo>
                  <a:pt x="665" y="384"/>
                </a:lnTo>
                <a:lnTo>
                  <a:pt x="665" y="367"/>
                </a:lnTo>
                <a:lnTo>
                  <a:pt x="666" y="351"/>
                </a:lnTo>
                <a:lnTo>
                  <a:pt x="669" y="335"/>
                </a:lnTo>
                <a:lnTo>
                  <a:pt x="671" y="319"/>
                </a:lnTo>
                <a:lnTo>
                  <a:pt x="675" y="304"/>
                </a:lnTo>
                <a:lnTo>
                  <a:pt x="679" y="289"/>
                </a:lnTo>
                <a:lnTo>
                  <a:pt x="685" y="275"/>
                </a:lnTo>
                <a:lnTo>
                  <a:pt x="691" y="262"/>
                </a:lnTo>
                <a:lnTo>
                  <a:pt x="698" y="248"/>
                </a:lnTo>
                <a:lnTo>
                  <a:pt x="706" y="235"/>
                </a:lnTo>
                <a:lnTo>
                  <a:pt x="714" y="222"/>
                </a:lnTo>
                <a:lnTo>
                  <a:pt x="721" y="210"/>
                </a:lnTo>
                <a:lnTo>
                  <a:pt x="731" y="200"/>
                </a:lnTo>
                <a:lnTo>
                  <a:pt x="740" y="189"/>
                </a:lnTo>
                <a:lnTo>
                  <a:pt x="750" y="179"/>
                </a:lnTo>
                <a:lnTo>
                  <a:pt x="761" y="171"/>
                </a:lnTo>
                <a:lnTo>
                  <a:pt x="771" y="188"/>
                </a:lnTo>
                <a:lnTo>
                  <a:pt x="784" y="204"/>
                </a:lnTo>
                <a:lnTo>
                  <a:pt x="799" y="217"/>
                </a:lnTo>
                <a:lnTo>
                  <a:pt x="815" y="229"/>
                </a:lnTo>
                <a:lnTo>
                  <a:pt x="833" y="239"/>
                </a:lnTo>
                <a:lnTo>
                  <a:pt x="853" y="246"/>
                </a:lnTo>
                <a:lnTo>
                  <a:pt x="873" y="250"/>
                </a:lnTo>
                <a:lnTo>
                  <a:pt x="895" y="252"/>
                </a:lnTo>
                <a:lnTo>
                  <a:pt x="916" y="250"/>
                </a:lnTo>
                <a:lnTo>
                  <a:pt x="937" y="246"/>
                </a:lnTo>
                <a:lnTo>
                  <a:pt x="955" y="239"/>
                </a:lnTo>
                <a:lnTo>
                  <a:pt x="974" y="229"/>
                </a:lnTo>
                <a:lnTo>
                  <a:pt x="991" y="217"/>
                </a:lnTo>
                <a:lnTo>
                  <a:pt x="1005" y="204"/>
                </a:lnTo>
                <a:lnTo>
                  <a:pt x="1017" y="188"/>
                </a:lnTo>
                <a:lnTo>
                  <a:pt x="1028" y="171"/>
                </a:lnTo>
                <a:close/>
                <a:moveTo>
                  <a:pt x="1201" y="402"/>
                </a:moveTo>
                <a:lnTo>
                  <a:pt x="1201" y="402"/>
                </a:lnTo>
                <a:lnTo>
                  <a:pt x="1200" y="418"/>
                </a:lnTo>
                <a:lnTo>
                  <a:pt x="1198" y="432"/>
                </a:lnTo>
                <a:lnTo>
                  <a:pt x="1197" y="447"/>
                </a:lnTo>
                <a:lnTo>
                  <a:pt x="1193" y="460"/>
                </a:lnTo>
                <a:lnTo>
                  <a:pt x="1189" y="473"/>
                </a:lnTo>
                <a:lnTo>
                  <a:pt x="1185" y="486"/>
                </a:lnTo>
                <a:lnTo>
                  <a:pt x="1180" y="498"/>
                </a:lnTo>
                <a:lnTo>
                  <a:pt x="1173" y="510"/>
                </a:lnTo>
                <a:lnTo>
                  <a:pt x="1168" y="538"/>
                </a:lnTo>
                <a:lnTo>
                  <a:pt x="1162" y="564"/>
                </a:lnTo>
                <a:lnTo>
                  <a:pt x="1152" y="589"/>
                </a:lnTo>
                <a:lnTo>
                  <a:pt x="1141" y="614"/>
                </a:lnTo>
                <a:lnTo>
                  <a:pt x="1127" y="637"/>
                </a:lnTo>
                <a:lnTo>
                  <a:pt x="1113" y="658"/>
                </a:lnTo>
                <a:lnTo>
                  <a:pt x="1097" y="679"/>
                </a:lnTo>
                <a:lnTo>
                  <a:pt x="1079" y="698"/>
                </a:lnTo>
                <a:lnTo>
                  <a:pt x="1060" y="715"/>
                </a:lnTo>
                <a:lnTo>
                  <a:pt x="1039" y="729"/>
                </a:lnTo>
                <a:lnTo>
                  <a:pt x="1018" y="743"/>
                </a:lnTo>
                <a:lnTo>
                  <a:pt x="995" y="754"/>
                </a:lnTo>
                <a:lnTo>
                  <a:pt x="971" y="762"/>
                </a:lnTo>
                <a:lnTo>
                  <a:pt x="946" y="769"/>
                </a:lnTo>
                <a:lnTo>
                  <a:pt x="921" y="773"/>
                </a:lnTo>
                <a:lnTo>
                  <a:pt x="895" y="774"/>
                </a:lnTo>
                <a:lnTo>
                  <a:pt x="869" y="773"/>
                </a:lnTo>
                <a:lnTo>
                  <a:pt x="842" y="769"/>
                </a:lnTo>
                <a:lnTo>
                  <a:pt x="817" y="762"/>
                </a:lnTo>
                <a:lnTo>
                  <a:pt x="794" y="754"/>
                </a:lnTo>
                <a:lnTo>
                  <a:pt x="770" y="743"/>
                </a:lnTo>
                <a:lnTo>
                  <a:pt x="749" y="729"/>
                </a:lnTo>
                <a:lnTo>
                  <a:pt x="728" y="715"/>
                </a:lnTo>
                <a:lnTo>
                  <a:pt x="710" y="698"/>
                </a:lnTo>
                <a:lnTo>
                  <a:pt x="691" y="678"/>
                </a:lnTo>
                <a:lnTo>
                  <a:pt x="675" y="658"/>
                </a:lnTo>
                <a:lnTo>
                  <a:pt x="661" y="636"/>
                </a:lnTo>
                <a:lnTo>
                  <a:pt x="648" y="612"/>
                </a:lnTo>
                <a:lnTo>
                  <a:pt x="637" y="589"/>
                </a:lnTo>
                <a:lnTo>
                  <a:pt x="628" y="563"/>
                </a:lnTo>
                <a:lnTo>
                  <a:pt x="620" y="536"/>
                </a:lnTo>
                <a:lnTo>
                  <a:pt x="615" y="509"/>
                </a:lnTo>
                <a:lnTo>
                  <a:pt x="610" y="497"/>
                </a:lnTo>
                <a:lnTo>
                  <a:pt x="604" y="485"/>
                </a:lnTo>
                <a:lnTo>
                  <a:pt x="599" y="473"/>
                </a:lnTo>
                <a:lnTo>
                  <a:pt x="595" y="460"/>
                </a:lnTo>
                <a:lnTo>
                  <a:pt x="593" y="446"/>
                </a:lnTo>
                <a:lnTo>
                  <a:pt x="590" y="432"/>
                </a:lnTo>
                <a:lnTo>
                  <a:pt x="589" y="418"/>
                </a:lnTo>
                <a:lnTo>
                  <a:pt x="589" y="402"/>
                </a:lnTo>
                <a:lnTo>
                  <a:pt x="589" y="181"/>
                </a:lnTo>
                <a:lnTo>
                  <a:pt x="589" y="170"/>
                </a:lnTo>
                <a:lnTo>
                  <a:pt x="593" y="156"/>
                </a:lnTo>
                <a:lnTo>
                  <a:pt x="597" y="145"/>
                </a:lnTo>
                <a:lnTo>
                  <a:pt x="602" y="133"/>
                </a:lnTo>
                <a:lnTo>
                  <a:pt x="610" y="121"/>
                </a:lnTo>
                <a:lnTo>
                  <a:pt x="619" y="110"/>
                </a:lnTo>
                <a:lnTo>
                  <a:pt x="628" y="99"/>
                </a:lnTo>
                <a:lnTo>
                  <a:pt x="640" y="88"/>
                </a:lnTo>
                <a:lnTo>
                  <a:pt x="652" y="78"/>
                </a:lnTo>
                <a:lnTo>
                  <a:pt x="666" y="68"/>
                </a:lnTo>
                <a:lnTo>
                  <a:pt x="679" y="59"/>
                </a:lnTo>
                <a:lnTo>
                  <a:pt x="695" y="50"/>
                </a:lnTo>
                <a:lnTo>
                  <a:pt x="711" y="42"/>
                </a:lnTo>
                <a:lnTo>
                  <a:pt x="727" y="34"/>
                </a:lnTo>
                <a:lnTo>
                  <a:pt x="744" y="26"/>
                </a:lnTo>
                <a:lnTo>
                  <a:pt x="761" y="21"/>
                </a:lnTo>
                <a:lnTo>
                  <a:pt x="779" y="14"/>
                </a:lnTo>
                <a:lnTo>
                  <a:pt x="798" y="11"/>
                </a:lnTo>
                <a:lnTo>
                  <a:pt x="815" y="7"/>
                </a:lnTo>
                <a:lnTo>
                  <a:pt x="833" y="3"/>
                </a:lnTo>
                <a:lnTo>
                  <a:pt x="851" y="1"/>
                </a:lnTo>
                <a:lnTo>
                  <a:pt x="869" y="0"/>
                </a:lnTo>
                <a:lnTo>
                  <a:pt x="887" y="0"/>
                </a:lnTo>
                <a:lnTo>
                  <a:pt x="904" y="0"/>
                </a:lnTo>
                <a:lnTo>
                  <a:pt x="921" y="3"/>
                </a:lnTo>
                <a:lnTo>
                  <a:pt x="937" y="5"/>
                </a:lnTo>
                <a:lnTo>
                  <a:pt x="953" y="9"/>
                </a:lnTo>
                <a:lnTo>
                  <a:pt x="967" y="14"/>
                </a:lnTo>
                <a:lnTo>
                  <a:pt x="982" y="21"/>
                </a:lnTo>
                <a:lnTo>
                  <a:pt x="995" y="30"/>
                </a:lnTo>
                <a:lnTo>
                  <a:pt x="1007" y="39"/>
                </a:lnTo>
                <a:lnTo>
                  <a:pt x="1017" y="50"/>
                </a:lnTo>
                <a:lnTo>
                  <a:pt x="1029" y="45"/>
                </a:lnTo>
                <a:lnTo>
                  <a:pt x="1041" y="42"/>
                </a:lnTo>
                <a:lnTo>
                  <a:pt x="1051" y="39"/>
                </a:lnTo>
                <a:lnTo>
                  <a:pt x="1062" y="38"/>
                </a:lnTo>
                <a:lnTo>
                  <a:pt x="1072" y="37"/>
                </a:lnTo>
                <a:lnTo>
                  <a:pt x="1081" y="38"/>
                </a:lnTo>
                <a:lnTo>
                  <a:pt x="1091" y="38"/>
                </a:lnTo>
                <a:lnTo>
                  <a:pt x="1100" y="41"/>
                </a:lnTo>
                <a:lnTo>
                  <a:pt x="1108" y="43"/>
                </a:lnTo>
                <a:lnTo>
                  <a:pt x="1116" y="46"/>
                </a:lnTo>
                <a:lnTo>
                  <a:pt x="1123" y="51"/>
                </a:lnTo>
                <a:lnTo>
                  <a:pt x="1131" y="55"/>
                </a:lnTo>
                <a:lnTo>
                  <a:pt x="1145" y="67"/>
                </a:lnTo>
                <a:lnTo>
                  <a:pt x="1156" y="81"/>
                </a:lnTo>
                <a:lnTo>
                  <a:pt x="1167" y="97"/>
                </a:lnTo>
                <a:lnTo>
                  <a:pt x="1176" y="117"/>
                </a:lnTo>
                <a:lnTo>
                  <a:pt x="1184" y="137"/>
                </a:lnTo>
                <a:lnTo>
                  <a:pt x="1191" y="159"/>
                </a:lnTo>
                <a:lnTo>
                  <a:pt x="1194" y="183"/>
                </a:lnTo>
                <a:lnTo>
                  <a:pt x="1198" y="208"/>
                </a:lnTo>
                <a:lnTo>
                  <a:pt x="1200" y="233"/>
                </a:lnTo>
                <a:lnTo>
                  <a:pt x="1201" y="259"/>
                </a:lnTo>
                <a:lnTo>
                  <a:pt x="1201" y="402"/>
                </a:lnTo>
                <a:close/>
                <a:moveTo>
                  <a:pt x="1551" y="2689"/>
                </a:moveTo>
                <a:lnTo>
                  <a:pt x="1403" y="2689"/>
                </a:lnTo>
                <a:lnTo>
                  <a:pt x="1403" y="2694"/>
                </a:lnTo>
                <a:lnTo>
                  <a:pt x="1381" y="3019"/>
                </a:lnTo>
                <a:lnTo>
                  <a:pt x="1551" y="2689"/>
                </a:lnTo>
                <a:close/>
                <a:moveTo>
                  <a:pt x="1405" y="2636"/>
                </a:moveTo>
                <a:lnTo>
                  <a:pt x="1577" y="2636"/>
                </a:lnTo>
                <a:lnTo>
                  <a:pt x="1649" y="2636"/>
                </a:lnTo>
                <a:lnTo>
                  <a:pt x="1665" y="1183"/>
                </a:lnTo>
                <a:lnTo>
                  <a:pt x="1665" y="1166"/>
                </a:lnTo>
                <a:lnTo>
                  <a:pt x="1661" y="1149"/>
                </a:lnTo>
                <a:lnTo>
                  <a:pt x="1654" y="1134"/>
                </a:lnTo>
                <a:lnTo>
                  <a:pt x="1646" y="1120"/>
                </a:lnTo>
                <a:lnTo>
                  <a:pt x="1637" y="1108"/>
                </a:lnTo>
                <a:lnTo>
                  <a:pt x="1625" y="1096"/>
                </a:lnTo>
                <a:lnTo>
                  <a:pt x="1612" y="1086"/>
                </a:lnTo>
                <a:lnTo>
                  <a:pt x="1599" y="1075"/>
                </a:lnTo>
                <a:lnTo>
                  <a:pt x="1583" y="1067"/>
                </a:lnTo>
                <a:lnTo>
                  <a:pt x="1569" y="1059"/>
                </a:lnTo>
                <a:lnTo>
                  <a:pt x="1536" y="1045"/>
                </a:lnTo>
                <a:lnTo>
                  <a:pt x="1505" y="1034"/>
                </a:lnTo>
                <a:lnTo>
                  <a:pt x="1474" y="1025"/>
                </a:lnTo>
                <a:lnTo>
                  <a:pt x="1093" y="908"/>
                </a:lnTo>
                <a:lnTo>
                  <a:pt x="1125" y="808"/>
                </a:lnTo>
                <a:lnTo>
                  <a:pt x="1506" y="924"/>
                </a:lnTo>
                <a:lnTo>
                  <a:pt x="1553" y="940"/>
                </a:lnTo>
                <a:lnTo>
                  <a:pt x="1577" y="949"/>
                </a:lnTo>
                <a:lnTo>
                  <a:pt x="1600" y="959"/>
                </a:lnTo>
                <a:lnTo>
                  <a:pt x="1624" y="970"/>
                </a:lnTo>
                <a:lnTo>
                  <a:pt x="1645" y="982"/>
                </a:lnTo>
                <a:lnTo>
                  <a:pt x="1666" y="995"/>
                </a:lnTo>
                <a:lnTo>
                  <a:pt x="1686" y="1009"/>
                </a:lnTo>
                <a:lnTo>
                  <a:pt x="1704" y="1026"/>
                </a:lnTo>
                <a:lnTo>
                  <a:pt x="1721" y="1044"/>
                </a:lnTo>
                <a:lnTo>
                  <a:pt x="1736" y="1062"/>
                </a:lnTo>
                <a:lnTo>
                  <a:pt x="1748" y="1083"/>
                </a:lnTo>
                <a:lnTo>
                  <a:pt x="1758" y="1105"/>
                </a:lnTo>
                <a:lnTo>
                  <a:pt x="1762" y="1117"/>
                </a:lnTo>
                <a:lnTo>
                  <a:pt x="1765" y="1130"/>
                </a:lnTo>
                <a:lnTo>
                  <a:pt x="1767" y="1143"/>
                </a:lnTo>
                <a:lnTo>
                  <a:pt x="1769" y="1157"/>
                </a:lnTo>
                <a:lnTo>
                  <a:pt x="1770" y="1170"/>
                </a:lnTo>
                <a:lnTo>
                  <a:pt x="1770" y="1184"/>
                </a:lnTo>
                <a:lnTo>
                  <a:pt x="1754" y="2742"/>
                </a:lnTo>
                <a:lnTo>
                  <a:pt x="1641" y="2742"/>
                </a:lnTo>
                <a:lnTo>
                  <a:pt x="1436" y="3142"/>
                </a:lnTo>
                <a:lnTo>
                  <a:pt x="1326" y="4763"/>
                </a:lnTo>
                <a:lnTo>
                  <a:pt x="915" y="4763"/>
                </a:lnTo>
                <a:lnTo>
                  <a:pt x="915" y="2715"/>
                </a:lnTo>
                <a:lnTo>
                  <a:pt x="862" y="2715"/>
                </a:lnTo>
                <a:lnTo>
                  <a:pt x="862" y="4763"/>
                </a:lnTo>
                <a:lnTo>
                  <a:pt x="445" y="4763"/>
                </a:lnTo>
                <a:lnTo>
                  <a:pt x="334" y="3142"/>
                </a:lnTo>
                <a:lnTo>
                  <a:pt x="129" y="2742"/>
                </a:lnTo>
                <a:lnTo>
                  <a:pt x="17" y="2742"/>
                </a:lnTo>
                <a:lnTo>
                  <a:pt x="0" y="1184"/>
                </a:lnTo>
                <a:lnTo>
                  <a:pt x="0" y="1170"/>
                </a:lnTo>
                <a:lnTo>
                  <a:pt x="1" y="1157"/>
                </a:lnTo>
                <a:lnTo>
                  <a:pt x="3" y="1143"/>
                </a:lnTo>
                <a:lnTo>
                  <a:pt x="5" y="1130"/>
                </a:lnTo>
                <a:lnTo>
                  <a:pt x="9" y="1117"/>
                </a:lnTo>
                <a:lnTo>
                  <a:pt x="13" y="1105"/>
                </a:lnTo>
                <a:lnTo>
                  <a:pt x="22" y="1083"/>
                </a:lnTo>
                <a:lnTo>
                  <a:pt x="35" y="1062"/>
                </a:lnTo>
                <a:lnTo>
                  <a:pt x="50" y="1044"/>
                </a:lnTo>
                <a:lnTo>
                  <a:pt x="66" y="1026"/>
                </a:lnTo>
                <a:lnTo>
                  <a:pt x="84" y="1009"/>
                </a:lnTo>
                <a:lnTo>
                  <a:pt x="104" y="995"/>
                </a:lnTo>
                <a:lnTo>
                  <a:pt x="125" y="982"/>
                </a:lnTo>
                <a:lnTo>
                  <a:pt x="147" y="970"/>
                </a:lnTo>
                <a:lnTo>
                  <a:pt x="170" y="959"/>
                </a:lnTo>
                <a:lnTo>
                  <a:pt x="193" y="949"/>
                </a:lnTo>
                <a:lnTo>
                  <a:pt x="217" y="940"/>
                </a:lnTo>
                <a:lnTo>
                  <a:pt x="264" y="924"/>
                </a:lnTo>
                <a:lnTo>
                  <a:pt x="645" y="808"/>
                </a:lnTo>
                <a:lnTo>
                  <a:pt x="677" y="908"/>
                </a:lnTo>
                <a:lnTo>
                  <a:pt x="296" y="1025"/>
                </a:lnTo>
                <a:lnTo>
                  <a:pt x="265" y="1034"/>
                </a:lnTo>
                <a:lnTo>
                  <a:pt x="234" y="1045"/>
                </a:lnTo>
                <a:lnTo>
                  <a:pt x="202" y="1059"/>
                </a:lnTo>
                <a:lnTo>
                  <a:pt x="187" y="1067"/>
                </a:lnTo>
                <a:lnTo>
                  <a:pt x="172" y="1075"/>
                </a:lnTo>
                <a:lnTo>
                  <a:pt x="158" y="1086"/>
                </a:lnTo>
                <a:lnTo>
                  <a:pt x="145" y="1096"/>
                </a:lnTo>
                <a:lnTo>
                  <a:pt x="134" y="1108"/>
                </a:lnTo>
                <a:lnTo>
                  <a:pt x="124" y="1120"/>
                </a:lnTo>
                <a:lnTo>
                  <a:pt x="116" y="1134"/>
                </a:lnTo>
                <a:lnTo>
                  <a:pt x="109" y="1149"/>
                </a:lnTo>
                <a:lnTo>
                  <a:pt x="106" y="1166"/>
                </a:lnTo>
                <a:lnTo>
                  <a:pt x="105" y="1183"/>
                </a:lnTo>
                <a:lnTo>
                  <a:pt x="121" y="2636"/>
                </a:lnTo>
                <a:lnTo>
                  <a:pt x="193" y="2636"/>
                </a:lnTo>
                <a:lnTo>
                  <a:pt x="365" y="2636"/>
                </a:lnTo>
                <a:lnTo>
                  <a:pt x="322" y="1329"/>
                </a:lnTo>
                <a:lnTo>
                  <a:pt x="374" y="1329"/>
                </a:lnTo>
                <a:lnTo>
                  <a:pt x="413" y="2504"/>
                </a:lnTo>
                <a:lnTo>
                  <a:pt x="1357" y="2504"/>
                </a:lnTo>
                <a:lnTo>
                  <a:pt x="1397" y="1329"/>
                </a:lnTo>
                <a:lnTo>
                  <a:pt x="1449" y="1329"/>
                </a:lnTo>
                <a:lnTo>
                  <a:pt x="1405" y="2636"/>
                </a:lnTo>
                <a:close/>
                <a:moveTo>
                  <a:pt x="221" y="2689"/>
                </a:moveTo>
                <a:lnTo>
                  <a:pt x="389" y="3019"/>
                </a:lnTo>
                <a:lnTo>
                  <a:pt x="367" y="2694"/>
                </a:lnTo>
                <a:lnTo>
                  <a:pt x="367" y="2689"/>
                </a:lnTo>
                <a:lnTo>
                  <a:pt x="221" y="2689"/>
                </a:lnTo>
                <a:close/>
                <a:moveTo>
                  <a:pt x="760" y="2200"/>
                </a:moveTo>
                <a:lnTo>
                  <a:pt x="834" y="1070"/>
                </a:lnTo>
                <a:lnTo>
                  <a:pt x="825" y="1063"/>
                </a:lnTo>
                <a:lnTo>
                  <a:pt x="816" y="1055"/>
                </a:lnTo>
                <a:lnTo>
                  <a:pt x="809" y="1046"/>
                </a:lnTo>
                <a:lnTo>
                  <a:pt x="803" y="1037"/>
                </a:lnTo>
                <a:lnTo>
                  <a:pt x="798" y="1026"/>
                </a:lnTo>
                <a:lnTo>
                  <a:pt x="795" y="1016"/>
                </a:lnTo>
                <a:lnTo>
                  <a:pt x="792" y="1004"/>
                </a:lnTo>
                <a:lnTo>
                  <a:pt x="791" y="992"/>
                </a:lnTo>
                <a:lnTo>
                  <a:pt x="792" y="979"/>
                </a:lnTo>
                <a:lnTo>
                  <a:pt x="795" y="967"/>
                </a:lnTo>
                <a:lnTo>
                  <a:pt x="799" y="955"/>
                </a:lnTo>
                <a:lnTo>
                  <a:pt x="804" y="945"/>
                </a:lnTo>
                <a:lnTo>
                  <a:pt x="811" y="936"/>
                </a:lnTo>
                <a:lnTo>
                  <a:pt x="820" y="927"/>
                </a:lnTo>
                <a:lnTo>
                  <a:pt x="829" y="919"/>
                </a:lnTo>
                <a:lnTo>
                  <a:pt x="838" y="912"/>
                </a:lnTo>
                <a:lnTo>
                  <a:pt x="880" y="995"/>
                </a:lnTo>
                <a:lnTo>
                  <a:pt x="886" y="995"/>
                </a:lnTo>
                <a:lnTo>
                  <a:pt x="928" y="912"/>
                </a:lnTo>
                <a:lnTo>
                  <a:pt x="937" y="919"/>
                </a:lnTo>
                <a:lnTo>
                  <a:pt x="946" y="927"/>
                </a:lnTo>
                <a:lnTo>
                  <a:pt x="955" y="936"/>
                </a:lnTo>
                <a:lnTo>
                  <a:pt x="962" y="945"/>
                </a:lnTo>
                <a:lnTo>
                  <a:pt x="967" y="955"/>
                </a:lnTo>
                <a:lnTo>
                  <a:pt x="971" y="967"/>
                </a:lnTo>
                <a:lnTo>
                  <a:pt x="974" y="979"/>
                </a:lnTo>
                <a:lnTo>
                  <a:pt x="975" y="992"/>
                </a:lnTo>
                <a:lnTo>
                  <a:pt x="974" y="1004"/>
                </a:lnTo>
                <a:lnTo>
                  <a:pt x="971" y="1016"/>
                </a:lnTo>
                <a:lnTo>
                  <a:pt x="968" y="1026"/>
                </a:lnTo>
                <a:lnTo>
                  <a:pt x="963" y="1037"/>
                </a:lnTo>
                <a:lnTo>
                  <a:pt x="957" y="1046"/>
                </a:lnTo>
                <a:lnTo>
                  <a:pt x="950" y="1055"/>
                </a:lnTo>
                <a:lnTo>
                  <a:pt x="941" y="1063"/>
                </a:lnTo>
                <a:lnTo>
                  <a:pt x="932" y="1070"/>
                </a:lnTo>
                <a:lnTo>
                  <a:pt x="1007" y="2200"/>
                </a:lnTo>
                <a:lnTo>
                  <a:pt x="883" y="2345"/>
                </a:lnTo>
                <a:lnTo>
                  <a:pt x="760" y="220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" name="TextBox 17"/>
          <p:cNvSpPr txBox="1"/>
          <p:nvPr/>
        </p:nvSpPr>
        <p:spPr>
          <a:xfrm>
            <a:off x="1937115" y="2863969"/>
            <a:ext cx="2679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Поставщик</a:t>
            </a:r>
            <a:endParaRPr lang="en-US" sz="1200" dirty="0"/>
          </a:p>
        </p:txBody>
      </p:sp>
      <p:sp>
        <p:nvSpPr>
          <p:cNvPr id="11" name="Left-Right Arrow 10"/>
          <p:cNvSpPr/>
          <p:nvPr/>
        </p:nvSpPr>
        <p:spPr bwMode="auto">
          <a:xfrm>
            <a:off x="1793099" y="2276820"/>
            <a:ext cx="1068118" cy="360041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25473" y="1096927"/>
            <a:ext cx="1667134" cy="922970"/>
            <a:chOff x="447932" y="1572391"/>
            <a:chExt cx="2162175" cy="1706638"/>
          </a:xfrm>
        </p:grpSpPr>
        <p:grpSp>
          <p:nvGrpSpPr>
            <p:cNvPr id="41" name="Gruppieren 63"/>
            <p:cNvGrpSpPr/>
            <p:nvPr/>
          </p:nvGrpSpPr>
          <p:grpSpPr bwMode="gray">
            <a:xfrm>
              <a:off x="447932" y="1572391"/>
              <a:ext cx="2162175" cy="1706638"/>
              <a:chOff x="500063" y="1546224"/>
              <a:chExt cx="2162175" cy="1706638"/>
            </a:xfrm>
            <a:effectLst/>
          </p:grpSpPr>
          <p:sp>
            <p:nvSpPr>
              <p:cNvPr id="43" name="Ellipse 48"/>
              <p:cNvSpPr/>
              <p:nvPr/>
            </p:nvSpPr>
            <p:spPr bwMode="gray">
              <a:xfrm rot="19800000">
                <a:off x="914697" y="1546224"/>
                <a:ext cx="1332907" cy="1332907"/>
              </a:xfrm>
              <a:prstGeom prst="ellipse">
                <a:avLst/>
              </a:prstGeom>
              <a:solidFill>
                <a:srgbClr val="808080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wrap="none" lIns="0" tIns="0" rIns="0" bIns="180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01</a:t>
                </a:r>
              </a:p>
            </p:txBody>
          </p:sp>
          <p:sp>
            <p:nvSpPr>
              <p:cNvPr id="44" name="Rechteck 49"/>
              <p:cNvSpPr/>
              <p:nvPr/>
            </p:nvSpPr>
            <p:spPr bwMode="gray">
              <a:xfrm>
                <a:off x="500063" y="2405063"/>
                <a:ext cx="2162175" cy="657225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Textfeld 1"/>
              <p:cNvSpPr txBox="1"/>
              <p:nvPr/>
            </p:nvSpPr>
            <p:spPr bwMode="gray">
              <a:xfrm>
                <a:off x="726624" y="2456121"/>
                <a:ext cx="1630682" cy="796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</a:rPr>
                  <a:t>Отправка заказа</a:t>
                </a:r>
                <a:endPara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618627" y="2431230"/>
              <a:ext cx="1826123" cy="0"/>
            </a:xfrm>
            <a:prstGeom prst="line">
              <a:avLst/>
            </a:prstGeom>
            <a:noFill/>
            <a:ln w="9525" cap="flat" cmpd="sng" algn="ctr">
              <a:solidFill>
                <a:srgbClr val="808080"/>
              </a:solidFill>
              <a:prstDash val="solid"/>
              <a:tailEnd type="none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2353665" y="1096926"/>
            <a:ext cx="2016224" cy="884258"/>
            <a:chOff x="235215" y="1572391"/>
            <a:chExt cx="2614924" cy="1774672"/>
          </a:xfrm>
        </p:grpSpPr>
        <p:grpSp>
          <p:nvGrpSpPr>
            <p:cNvPr id="56" name="Gruppieren 63"/>
            <p:cNvGrpSpPr/>
            <p:nvPr/>
          </p:nvGrpSpPr>
          <p:grpSpPr bwMode="gray">
            <a:xfrm>
              <a:off x="235215" y="1572391"/>
              <a:ext cx="2614924" cy="1774672"/>
              <a:chOff x="287346" y="1546224"/>
              <a:chExt cx="2614924" cy="1774672"/>
            </a:xfrm>
            <a:effectLst/>
          </p:grpSpPr>
          <p:sp>
            <p:nvSpPr>
              <p:cNvPr id="58" name="Ellipse 48"/>
              <p:cNvSpPr/>
              <p:nvPr/>
            </p:nvSpPr>
            <p:spPr bwMode="gray">
              <a:xfrm rot="19800000">
                <a:off x="914697" y="1546224"/>
                <a:ext cx="1332907" cy="1332907"/>
              </a:xfrm>
              <a:prstGeom prst="ellipse">
                <a:avLst/>
              </a:prstGeom>
              <a:solidFill>
                <a:srgbClr val="808080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wrap="none" lIns="0" tIns="0" rIns="0" bIns="180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0</a:t>
                </a:r>
                <a:r>
                  <a:rPr kumimoji="0" lang="ru-RU" sz="4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2</a:t>
                </a:r>
                <a:endParaRPr kumimoji="0" lang="en-US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hteck 49"/>
              <p:cNvSpPr/>
              <p:nvPr/>
            </p:nvSpPr>
            <p:spPr bwMode="gray">
              <a:xfrm>
                <a:off x="500063" y="2405063"/>
                <a:ext cx="2162175" cy="657225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Textfeld 1"/>
              <p:cNvSpPr txBox="1"/>
              <p:nvPr/>
            </p:nvSpPr>
            <p:spPr bwMode="gray">
              <a:xfrm>
                <a:off x="287346" y="2456122"/>
                <a:ext cx="2614924" cy="864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100" kern="0" dirty="0" smtClean="0">
                    <a:solidFill>
                      <a:srgbClr val="FF0000"/>
                    </a:solidFill>
                  </a:rPr>
                  <a:t>Отправка уведомления об отгрузке</a:t>
                </a:r>
                <a:endParaRPr kumimoji="0" lang="en-US" sz="11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57" name="Straight Connector 56"/>
            <p:cNvCxnSpPr/>
            <p:nvPr/>
          </p:nvCxnSpPr>
          <p:spPr>
            <a:xfrm>
              <a:off x="618627" y="2431230"/>
              <a:ext cx="1826123" cy="0"/>
            </a:xfrm>
            <a:prstGeom prst="line">
              <a:avLst/>
            </a:prstGeom>
            <a:noFill/>
            <a:ln w="9525" cap="flat" cmpd="sng" algn="ctr">
              <a:solidFill>
                <a:srgbClr val="808080"/>
              </a:solidFill>
              <a:prstDash val="solid"/>
              <a:tailEnd type="none"/>
            </a:ln>
            <a:effectLst/>
          </p:spPr>
        </p:cxnSp>
      </p:grpSp>
      <p:sp>
        <p:nvSpPr>
          <p:cNvPr id="66" name="Rectangle 14"/>
          <p:cNvSpPr>
            <a:spLocks noChangeArrowheads="1"/>
          </p:cNvSpPr>
          <p:nvPr/>
        </p:nvSpPr>
        <p:spPr bwMode="gray">
          <a:xfrm>
            <a:off x="625473" y="3454593"/>
            <a:ext cx="8050216" cy="1774607"/>
          </a:xfrm>
          <a:prstGeom prst="rect">
            <a:avLst/>
          </a:prstGeom>
          <a:noFill/>
          <a:ln w="25400" cap="flat" cmpd="sng" algn="ctr">
            <a:solidFill>
              <a:srgbClr val="FFE600"/>
            </a:solidFill>
            <a:prstDash val="solid"/>
            <a:headEnd/>
            <a:tailEnd/>
          </a:ln>
          <a:effectLst/>
        </p:spPr>
        <p:txBody>
          <a:bodyPr lIns="36000" tIns="36000" rIns="0" bIns="0" anchor="t" anchorCtr="0"/>
          <a:lstStyle/>
          <a:p>
            <a:pPr marL="171450" marR="0" lvl="0" indent="-17145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lang="ru-RU" sz="1100" b="0" kern="0" dirty="0">
                <a:solidFill>
                  <a:srgbClr val="000000"/>
                </a:solidFill>
              </a:rPr>
              <a:t>Поставщик </a:t>
            </a:r>
            <a:r>
              <a:rPr lang="ru-RU" sz="1100" u="sng" kern="0" dirty="0">
                <a:solidFill>
                  <a:srgbClr val="000000"/>
                </a:solidFill>
              </a:rPr>
              <a:t>должен предоставить DESADV</a:t>
            </a:r>
            <a:r>
              <a:rPr lang="ru-RU" sz="1100" b="0" kern="0" dirty="0">
                <a:solidFill>
                  <a:srgbClr val="000000"/>
                </a:solidFill>
              </a:rPr>
              <a:t> до начала приемки товара</a:t>
            </a:r>
          </a:p>
          <a:p>
            <a:pPr marL="171450" marR="0" lvl="0" indent="-17145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lang="ru-RU" sz="1100" b="0" dirty="0">
                <a:solidFill>
                  <a:srgbClr val="000000"/>
                </a:solidFill>
                <a:latin typeface="EYInterstate Light" panose="02000506000000020004" pitchFamily="2" charset="0"/>
              </a:rPr>
              <a:t>Если Поставщик не предоставил </a:t>
            </a:r>
            <a:r>
              <a:rPr lang="en-US" sz="1100" b="0" dirty="0">
                <a:solidFill>
                  <a:srgbClr val="000000"/>
                </a:solidFill>
                <a:latin typeface="EYInterstate Light" panose="02000506000000020004" pitchFamily="2" charset="0"/>
              </a:rPr>
              <a:t>DESADV </a:t>
            </a:r>
            <a:r>
              <a:rPr lang="ru-RU" sz="1100" b="0" dirty="0" smtClean="0">
                <a:solidFill>
                  <a:srgbClr val="000000"/>
                </a:solidFill>
                <a:latin typeface="EYInterstate Light" panose="02000506000000020004" pitchFamily="2" charset="0"/>
              </a:rPr>
              <a:t>до </a:t>
            </a:r>
            <a:r>
              <a:rPr lang="ru-RU" sz="1100" b="0" dirty="0">
                <a:solidFill>
                  <a:srgbClr val="000000"/>
                </a:solidFill>
                <a:latin typeface="EYInterstate Light" panose="02000506000000020004" pitchFamily="2" charset="0"/>
              </a:rPr>
              <a:t>начала приемки </a:t>
            </a:r>
            <a:r>
              <a:rPr lang="ru-RU" sz="1100" b="0" dirty="0" smtClean="0">
                <a:solidFill>
                  <a:srgbClr val="000000"/>
                </a:solidFill>
                <a:latin typeface="EYInterstate Light" panose="02000506000000020004" pitchFamily="2" charset="0"/>
              </a:rPr>
              <a:t>товара, </a:t>
            </a:r>
            <a:r>
              <a:rPr lang="ru-RU" sz="1100" b="0" dirty="0">
                <a:solidFill>
                  <a:srgbClr val="000000"/>
                </a:solidFill>
                <a:latin typeface="EYInterstate Light" panose="02000506000000020004" pitchFamily="2" charset="0"/>
              </a:rPr>
              <a:t>то </a:t>
            </a:r>
            <a:r>
              <a:rPr lang="ru-RU" sz="1100" u="sng" dirty="0">
                <a:solidFill>
                  <a:srgbClr val="000000"/>
                </a:solidFill>
                <a:latin typeface="EYInterstate Light" panose="02000506000000020004" pitchFamily="2" charset="0"/>
              </a:rPr>
              <a:t>магазин вправе отказать в приемке товара</a:t>
            </a:r>
            <a:r>
              <a:rPr lang="ru-RU" sz="1100" b="0" dirty="0">
                <a:solidFill>
                  <a:srgbClr val="000000"/>
                </a:solidFill>
                <a:latin typeface="EYInterstate Light" panose="02000506000000020004" pitchFamily="2" charset="0"/>
              </a:rPr>
              <a:t>. В случае приемки </a:t>
            </a:r>
            <a:r>
              <a:rPr lang="ru-RU" sz="1100" u="sng" dirty="0">
                <a:solidFill>
                  <a:srgbClr val="000000"/>
                </a:solidFill>
                <a:latin typeface="EYInterstate Light" panose="02000506000000020004" pitchFamily="2" charset="0"/>
              </a:rPr>
              <a:t>формируется «Акт </a:t>
            </a:r>
            <a:r>
              <a:rPr lang="ru-RU" sz="1100" u="sng" dirty="0" smtClean="0">
                <a:solidFill>
                  <a:srgbClr val="000000"/>
                </a:solidFill>
                <a:latin typeface="EYInterstate Light" panose="02000506000000020004" pitchFamily="2" charset="0"/>
              </a:rPr>
              <a:t>приемки»</a:t>
            </a:r>
            <a:r>
              <a:rPr lang="ru-RU" sz="1100" b="0" dirty="0" smtClean="0">
                <a:solidFill>
                  <a:srgbClr val="000000"/>
                </a:solidFill>
                <a:latin typeface="EYInterstate Light" panose="02000506000000020004" pitchFamily="2" charset="0"/>
              </a:rPr>
              <a:t>. Для поставщиков без </a:t>
            </a:r>
            <a:r>
              <a:rPr lang="en-US" sz="1100" b="0" dirty="0" smtClean="0">
                <a:solidFill>
                  <a:srgbClr val="000000"/>
                </a:solidFill>
                <a:latin typeface="EYInterstate Light" panose="02000506000000020004" pitchFamily="2" charset="0"/>
              </a:rPr>
              <a:t>EDI </a:t>
            </a:r>
            <a:r>
              <a:rPr lang="ru-RU" sz="1100" b="0" dirty="0" smtClean="0">
                <a:solidFill>
                  <a:srgbClr val="000000"/>
                </a:solidFill>
                <a:latin typeface="EYInterstate Light" panose="02000506000000020004" pitchFamily="2" charset="0"/>
              </a:rPr>
              <a:t>также формируется Акт приемки</a:t>
            </a:r>
          </a:p>
          <a:p>
            <a:pPr marL="171450" marR="0" lvl="0" indent="-17145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lang="ru-RU" sz="1100" b="0" kern="0" dirty="0" smtClean="0">
                <a:solidFill>
                  <a:srgbClr val="000000"/>
                </a:solidFill>
              </a:rPr>
              <a:t>Номенклатуры, указанные в заказе, имеют внутренние номера артикулов – их </a:t>
            </a:r>
            <a:r>
              <a:rPr lang="ru-RU" sz="1100" u="sng" kern="0" dirty="0" smtClean="0">
                <a:solidFill>
                  <a:srgbClr val="000000"/>
                </a:solidFill>
              </a:rPr>
              <a:t>необходимо указать в накладной</a:t>
            </a:r>
            <a:r>
              <a:rPr lang="ru-RU" sz="1100" kern="0" dirty="0" smtClean="0">
                <a:solidFill>
                  <a:srgbClr val="000000"/>
                </a:solidFill>
              </a:rPr>
              <a:t> </a:t>
            </a:r>
            <a:r>
              <a:rPr lang="ru-RU" sz="1100" b="0" kern="0" dirty="0" smtClean="0">
                <a:solidFill>
                  <a:srgbClr val="000000"/>
                </a:solidFill>
              </a:rPr>
              <a:t>и счет-фактуре поставщика</a:t>
            </a:r>
          </a:p>
          <a:p>
            <a:pPr marL="171450" marR="0" lvl="0" indent="-17145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lang="ru-RU" sz="1100" u="sng" kern="0" dirty="0" smtClean="0">
                <a:solidFill>
                  <a:srgbClr val="000000"/>
                </a:solidFill>
              </a:rPr>
              <a:t>Сортировка по номенклатурам</a:t>
            </a:r>
            <a:r>
              <a:rPr lang="ru-RU" sz="1100" b="0" kern="0" dirty="0" smtClean="0">
                <a:solidFill>
                  <a:srgbClr val="000000"/>
                </a:solidFill>
              </a:rPr>
              <a:t> в заказе и в накладной и счет-фактуре от поставщика должны совпадать</a:t>
            </a:r>
            <a:endParaRPr kumimoji="0" lang="ru-RU" sz="1100" i="0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171450" marR="0" lvl="0" indent="-17145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lang="ru-RU" sz="1100" b="0" kern="0" dirty="0" smtClean="0">
                <a:solidFill>
                  <a:srgbClr val="000000"/>
                </a:solidFill>
              </a:rPr>
              <a:t>Заказ, направляемый поставщику, содержит </a:t>
            </a:r>
            <a:r>
              <a:rPr lang="ru-RU" sz="1100" u="sng" kern="0" dirty="0" smtClean="0">
                <a:solidFill>
                  <a:srgbClr val="000000"/>
                </a:solidFill>
              </a:rPr>
              <a:t>точную дату и время поставки</a:t>
            </a:r>
            <a:r>
              <a:rPr lang="ru-RU" sz="1100" b="0" kern="0" dirty="0" smtClean="0">
                <a:solidFill>
                  <a:srgbClr val="000000"/>
                </a:solidFill>
              </a:rPr>
              <a:t> – его необходимо </a:t>
            </a:r>
            <a:r>
              <a:rPr lang="ru-RU" sz="1100" u="sng" kern="0" dirty="0" smtClean="0">
                <a:solidFill>
                  <a:srgbClr val="000000"/>
                </a:solidFill>
              </a:rPr>
              <a:t>соблюдать</a:t>
            </a:r>
            <a:r>
              <a:rPr lang="ru-RU" sz="1100" b="0" kern="0" dirty="0" smtClean="0">
                <a:solidFill>
                  <a:srgbClr val="000000"/>
                </a:solidFill>
              </a:rPr>
              <a:t> (в рамках договора поставки предусмотрено применение штрафных санкций)</a:t>
            </a:r>
          </a:p>
        </p:txBody>
      </p:sp>
      <p:sp>
        <p:nvSpPr>
          <p:cNvPr id="70" name="Abgerundetes Rechteck 35"/>
          <p:cNvSpPr/>
          <p:nvPr/>
        </p:nvSpPr>
        <p:spPr bwMode="gray">
          <a:xfrm>
            <a:off x="1035646" y="5492024"/>
            <a:ext cx="7640042" cy="548037"/>
          </a:xfrm>
          <a:prstGeom prst="rect">
            <a:avLst/>
          </a:prstGeom>
          <a:solidFill>
            <a:srgbClr val="F0F0F0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lIns="720000" tIns="72000" rIns="108000" bIns="72000" anchor="ctr"/>
          <a:lstStyle/>
          <a:p>
            <a:pPr marR="0" lvl="0" algn="just" defTabSz="801688" eaLnBrk="0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969696"/>
              </a:buClr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При невыполнении какого-либо из вышеперечисленных</a:t>
            </a:r>
            <a:r>
              <a:rPr kumimoji="0" lang="ru-RU" sz="12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условий магазин вправе отказать в приемке товара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71" name="Ellipse 33"/>
          <p:cNvSpPr/>
          <p:nvPr/>
        </p:nvSpPr>
        <p:spPr bwMode="gray">
          <a:xfrm>
            <a:off x="580546" y="5431840"/>
            <a:ext cx="639736" cy="616352"/>
          </a:xfrm>
          <a:prstGeom prst="ellipse">
            <a:avLst/>
          </a:prstGeom>
          <a:solidFill>
            <a:srgbClr val="808080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!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2" name="Rad 1"/>
          <p:cNvSpPr/>
          <p:nvPr/>
        </p:nvSpPr>
        <p:spPr bwMode="gray">
          <a:xfrm>
            <a:off x="528602" y="5388296"/>
            <a:ext cx="731030" cy="702002"/>
          </a:xfrm>
          <a:prstGeom prst="donut">
            <a:avLst>
              <a:gd name="adj" fmla="val 11326"/>
            </a:avLst>
          </a:prstGeom>
          <a:solidFill>
            <a:srgbClr val="FFE600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601411" y="1102972"/>
            <a:ext cx="2016224" cy="755403"/>
            <a:chOff x="235215" y="1572391"/>
            <a:chExt cx="2614924" cy="1516064"/>
          </a:xfrm>
        </p:grpSpPr>
        <p:grpSp>
          <p:nvGrpSpPr>
            <p:cNvPr id="63" name="Gruppieren 63"/>
            <p:cNvGrpSpPr/>
            <p:nvPr/>
          </p:nvGrpSpPr>
          <p:grpSpPr bwMode="gray">
            <a:xfrm>
              <a:off x="235215" y="1572391"/>
              <a:ext cx="2614924" cy="1516064"/>
              <a:chOff x="287346" y="1546224"/>
              <a:chExt cx="2614924" cy="1516064"/>
            </a:xfrm>
            <a:effectLst/>
          </p:grpSpPr>
          <p:sp>
            <p:nvSpPr>
              <p:cNvPr id="65" name="Ellipse 48"/>
              <p:cNvSpPr/>
              <p:nvPr/>
            </p:nvSpPr>
            <p:spPr bwMode="gray">
              <a:xfrm rot="19800000">
                <a:off x="914697" y="1546224"/>
                <a:ext cx="1332907" cy="1332907"/>
              </a:xfrm>
              <a:prstGeom prst="ellipse">
                <a:avLst/>
              </a:prstGeom>
              <a:solidFill>
                <a:srgbClr val="808080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wrap="none" lIns="0" tIns="0" rIns="0" bIns="180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0</a:t>
                </a:r>
                <a:r>
                  <a:rPr kumimoji="0" lang="ru-RU" sz="4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3</a:t>
                </a:r>
                <a:endParaRPr kumimoji="0" lang="en-US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Rechteck 49"/>
              <p:cNvSpPr/>
              <p:nvPr/>
            </p:nvSpPr>
            <p:spPr bwMode="gray">
              <a:xfrm>
                <a:off x="500063" y="2405063"/>
                <a:ext cx="2162175" cy="657225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Textfeld 1"/>
              <p:cNvSpPr txBox="1"/>
              <p:nvPr/>
            </p:nvSpPr>
            <p:spPr bwMode="gray">
              <a:xfrm>
                <a:off x="287346" y="2456122"/>
                <a:ext cx="2614924" cy="525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100" b="0" kern="0" dirty="0" smtClean="0">
                    <a:solidFill>
                      <a:srgbClr val="646464"/>
                    </a:solidFill>
                  </a:rPr>
                  <a:t>Отгрузка товара в магазин</a:t>
                </a:r>
                <a:endPara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64" name="Straight Connector 63"/>
            <p:cNvCxnSpPr/>
            <p:nvPr/>
          </p:nvCxnSpPr>
          <p:spPr>
            <a:xfrm>
              <a:off x="618627" y="2431230"/>
              <a:ext cx="1826123" cy="0"/>
            </a:xfrm>
            <a:prstGeom prst="line">
              <a:avLst/>
            </a:prstGeom>
            <a:noFill/>
            <a:ln w="9525" cap="flat" cmpd="sng" algn="ctr">
              <a:solidFill>
                <a:srgbClr val="808080"/>
              </a:solidFill>
              <a:prstDash val="solid"/>
              <a:tailEnd type="none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4745427" y="291482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Поставщик + Магазин О</a:t>
            </a:r>
            <a:r>
              <a:rPr lang="en-US" sz="1200" dirty="0" smtClean="0"/>
              <a:t>’</a:t>
            </a:r>
            <a:r>
              <a:rPr lang="ru-RU" sz="1200" dirty="0" smtClean="0"/>
              <a:t>КЕЙ</a:t>
            </a:r>
            <a:endParaRPr lang="en-US" sz="1200" dirty="0"/>
          </a:p>
        </p:txBody>
      </p:sp>
      <p:sp>
        <p:nvSpPr>
          <p:cNvPr id="73" name="Right Arrow 72"/>
          <p:cNvSpPr/>
          <p:nvPr/>
        </p:nvSpPr>
        <p:spPr bwMode="auto">
          <a:xfrm>
            <a:off x="3911698" y="2249199"/>
            <a:ext cx="1068118" cy="36004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3134" y="1902061"/>
            <a:ext cx="783918" cy="98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5" name="Group 74"/>
          <p:cNvGrpSpPr/>
          <p:nvPr/>
        </p:nvGrpSpPr>
        <p:grpSpPr>
          <a:xfrm>
            <a:off x="6732240" y="1102972"/>
            <a:ext cx="2016224" cy="884258"/>
            <a:chOff x="235215" y="1572391"/>
            <a:chExt cx="2614924" cy="1774671"/>
          </a:xfrm>
        </p:grpSpPr>
        <p:grpSp>
          <p:nvGrpSpPr>
            <p:cNvPr id="76" name="Gruppieren 63"/>
            <p:cNvGrpSpPr/>
            <p:nvPr/>
          </p:nvGrpSpPr>
          <p:grpSpPr bwMode="gray">
            <a:xfrm>
              <a:off x="235215" y="1572391"/>
              <a:ext cx="2614924" cy="1774671"/>
              <a:chOff x="287346" y="1546224"/>
              <a:chExt cx="2614924" cy="1774671"/>
            </a:xfrm>
            <a:effectLst/>
          </p:grpSpPr>
          <p:sp>
            <p:nvSpPr>
              <p:cNvPr id="78" name="Ellipse 48"/>
              <p:cNvSpPr/>
              <p:nvPr/>
            </p:nvSpPr>
            <p:spPr bwMode="gray">
              <a:xfrm rot="19800000">
                <a:off x="914697" y="1546224"/>
                <a:ext cx="1332907" cy="1332907"/>
              </a:xfrm>
              <a:prstGeom prst="ellipse">
                <a:avLst/>
              </a:prstGeom>
              <a:solidFill>
                <a:srgbClr val="808080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wrap="none" lIns="0" tIns="0" rIns="0" bIns="180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0</a:t>
                </a:r>
                <a:r>
                  <a:rPr kumimoji="0" lang="ru-RU" sz="4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4</a:t>
                </a:r>
                <a:endParaRPr kumimoji="0" lang="en-US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Rechteck 49"/>
              <p:cNvSpPr/>
              <p:nvPr/>
            </p:nvSpPr>
            <p:spPr bwMode="gray">
              <a:xfrm>
                <a:off x="500063" y="2405063"/>
                <a:ext cx="2162175" cy="657225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Textfeld 1"/>
              <p:cNvSpPr txBox="1"/>
              <p:nvPr/>
            </p:nvSpPr>
            <p:spPr bwMode="gray">
              <a:xfrm>
                <a:off x="287346" y="2456122"/>
                <a:ext cx="2614924" cy="864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100" kern="0" dirty="0" smtClean="0">
                    <a:solidFill>
                      <a:srgbClr val="FF0000"/>
                    </a:solidFill>
                  </a:rPr>
                  <a:t>Формирование Акта приемки</a:t>
                </a:r>
                <a:endParaRPr kumimoji="0" lang="en-US" sz="11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77" name="Straight Connector 76"/>
            <p:cNvCxnSpPr/>
            <p:nvPr/>
          </p:nvCxnSpPr>
          <p:spPr>
            <a:xfrm>
              <a:off x="618627" y="2431230"/>
              <a:ext cx="1826123" cy="0"/>
            </a:xfrm>
            <a:prstGeom prst="line">
              <a:avLst/>
            </a:prstGeom>
            <a:noFill/>
            <a:ln w="9525" cap="flat" cmpd="sng" algn="ctr">
              <a:solidFill>
                <a:srgbClr val="808080"/>
              </a:solidFill>
              <a:prstDash val="solid"/>
              <a:tailEnd type="none"/>
            </a:ln>
            <a:effectLst/>
          </p:spPr>
        </p:cxnSp>
      </p:grpSp>
      <p:sp>
        <p:nvSpPr>
          <p:cNvPr id="81" name="TextBox 80"/>
          <p:cNvSpPr txBox="1"/>
          <p:nvPr/>
        </p:nvSpPr>
        <p:spPr>
          <a:xfrm>
            <a:off x="7031033" y="292494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Формирование Акта приемки</a:t>
            </a:r>
            <a:endParaRPr lang="en-US" sz="1200" dirty="0"/>
          </a:p>
        </p:txBody>
      </p:sp>
      <p:pic>
        <p:nvPicPr>
          <p:cNvPr id="8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9638" y="1987974"/>
            <a:ext cx="568157" cy="98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841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02670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2204887" y="1196752"/>
            <a:ext cx="4734226" cy="4732625"/>
            <a:chOff x="2204887" y="1432679"/>
            <a:chExt cx="4734226" cy="4732625"/>
          </a:xfrm>
        </p:grpSpPr>
        <p:sp>
          <p:nvSpPr>
            <p:cNvPr id="20" name="Ellipse 44"/>
            <p:cNvSpPr/>
            <p:nvPr/>
          </p:nvSpPr>
          <p:spPr bwMode="gray">
            <a:xfrm>
              <a:off x="2606414" y="1834292"/>
              <a:ext cx="3931174" cy="3931174"/>
            </a:xfrm>
            <a:prstGeom prst="ellipse">
              <a:avLst/>
            </a:prstGeom>
            <a:solidFill>
              <a:srgbClr val="F0F0F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108000" tIns="108000" rIns="144000" bIns="7200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969696"/>
                </a:buClr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" name="Ellipse 45"/>
            <p:cNvSpPr/>
            <p:nvPr/>
          </p:nvSpPr>
          <p:spPr bwMode="gray">
            <a:xfrm>
              <a:off x="2999275" y="2227153"/>
              <a:ext cx="3145452" cy="3145452"/>
            </a:xfrm>
            <a:prstGeom prst="ellipse">
              <a:avLst/>
            </a:prstGeom>
            <a:solidFill>
              <a:srgbClr val="C0C0C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108000" tIns="108000" rIns="144000" bIns="7200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969696"/>
                </a:buClr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" name="Ellipse 46"/>
            <p:cNvSpPr/>
            <p:nvPr/>
          </p:nvSpPr>
          <p:spPr bwMode="gray">
            <a:xfrm>
              <a:off x="3392457" y="2620335"/>
              <a:ext cx="2359089" cy="2359089"/>
            </a:xfrm>
            <a:prstGeom prst="ellipse">
              <a:avLst/>
            </a:prstGeom>
            <a:solidFill>
              <a:srgbClr val="999999"/>
            </a:solidFill>
            <a:ln w="19050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72000" tIns="36000" rIns="72000" bIns="3600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969696"/>
                </a:buClr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1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Ellipse 47"/>
            <p:cNvSpPr/>
            <p:nvPr/>
          </p:nvSpPr>
          <p:spPr bwMode="gray">
            <a:xfrm>
              <a:off x="3785638" y="3013516"/>
              <a:ext cx="1572726" cy="1572726"/>
            </a:xfrm>
            <a:prstGeom prst="ellipse">
              <a:avLst/>
            </a:prstGeom>
            <a:solidFill>
              <a:srgbClr val="80808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72000" tIns="36000" rIns="72000" bIns="3600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969696"/>
                </a:buClr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24" name="Gerade Verbindung mit Pfeil 52"/>
            <p:cNvCxnSpPr/>
            <p:nvPr/>
          </p:nvCxnSpPr>
          <p:spPr bwMode="gray">
            <a:xfrm rot="5400000" flipH="1" flipV="1">
              <a:off x="2205689" y="3798107"/>
              <a:ext cx="4732625" cy="1770"/>
            </a:xfrm>
            <a:prstGeom prst="straightConnector1">
              <a:avLst/>
            </a:prstGeom>
            <a:solidFill>
              <a:srgbClr val="808080"/>
            </a:solidFill>
            <a:ln w="25400" cap="flat" cmpd="sng" algn="ctr">
              <a:solidFill>
                <a:srgbClr val="80808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25" name="Gerade Verbindung mit Pfeil 53"/>
            <p:cNvCxnSpPr/>
            <p:nvPr/>
          </p:nvCxnSpPr>
          <p:spPr bwMode="gray">
            <a:xfrm>
              <a:off x="2204887" y="3802094"/>
              <a:ext cx="4734226" cy="2"/>
            </a:xfrm>
            <a:prstGeom prst="straightConnector1">
              <a:avLst/>
            </a:prstGeom>
            <a:solidFill>
              <a:srgbClr val="808080"/>
            </a:solidFill>
            <a:ln w="25400" cap="flat" cmpd="sng" algn="ctr">
              <a:solidFill>
                <a:srgbClr val="808080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26" name="Ellipse 54"/>
            <p:cNvSpPr/>
            <p:nvPr/>
          </p:nvSpPr>
          <p:spPr bwMode="gray">
            <a:xfrm>
              <a:off x="4090764" y="3318643"/>
              <a:ext cx="962474" cy="962473"/>
            </a:xfrm>
            <a:prstGeom prst="ellipse">
              <a:avLst/>
            </a:prstGeom>
            <a:solidFill>
              <a:srgbClr val="FFE600"/>
            </a:solidFill>
            <a:ln w="19050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144000" tIns="108000" rIns="72000" bIns="72000"/>
            <a:lstStyle/>
            <a:p>
              <a:pPr marL="190500" marR="0" lvl="0" indent="-190500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969696"/>
                </a:buClr>
                <a:buSzTx/>
                <a:buFont typeface="Wingdings" pitchFamily="2" charset="2"/>
                <a:buChar char="§"/>
                <a:tabLst/>
                <a:defRPr/>
              </a:pPr>
              <a:endParaRPr kumimoji="0" lang="de-DE" sz="1600" b="0" i="0" u="none" strike="noStrike" kern="0" cap="none" spc="0" normalizeH="0" baseline="0" noProof="1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Textfeld 55"/>
            <p:cNvSpPr txBox="1"/>
            <p:nvPr/>
          </p:nvSpPr>
          <p:spPr bwMode="gray">
            <a:xfrm>
              <a:off x="4179582" y="3713909"/>
              <a:ext cx="780577" cy="17193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1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</a:rPr>
                <a:t>Plateholder</a:t>
              </a:r>
            </a:p>
          </p:txBody>
        </p:sp>
        <p:sp>
          <p:nvSpPr>
            <p:cNvPr id="28" name="Ellipse 22"/>
            <p:cNvSpPr/>
            <p:nvPr/>
          </p:nvSpPr>
          <p:spPr bwMode="gray">
            <a:xfrm>
              <a:off x="2606414" y="1836508"/>
              <a:ext cx="3931174" cy="3931174"/>
            </a:xfrm>
            <a:prstGeom prst="ellipse">
              <a:avLst/>
            </a:prstGeom>
            <a:noFill/>
            <a:ln w="28575">
              <a:solidFill>
                <a:srgbClr val="808080"/>
              </a:solidFill>
              <a:prstDash val="dash"/>
              <a:round/>
              <a:headEnd/>
              <a:tailEnd/>
            </a:ln>
            <a:effectLst/>
          </p:spPr>
          <p:txBody>
            <a:bodyPr wrap="none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35739" cy="633413"/>
          </a:xfrm>
        </p:spPr>
        <p:txBody>
          <a:bodyPr/>
          <a:lstStyle/>
          <a:p>
            <a:pPr marL="342900" indent="-3429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Условия транспортировки продукции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675688" y="6453188"/>
            <a:ext cx="2555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22372607-2675-47E8-A74A-99CA1D45358F}" type="slidenum">
              <a:rPr lang="ru-RU" sz="1000" b="0"/>
              <a:pPr/>
              <a:t>4</a:t>
            </a:fld>
            <a:endParaRPr lang="ru-RU" sz="1000" b="0"/>
          </a:p>
        </p:txBody>
      </p:sp>
      <p:pic>
        <p:nvPicPr>
          <p:cNvPr id="16386" name="Picture 2" descr="http://www.belkaz.info/files/cache/8110348d7e60bdebed51bd0dee8f47df_f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31" y="2938996"/>
            <a:ext cx="3136137" cy="155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feld 50"/>
          <p:cNvSpPr txBox="1"/>
          <p:nvPr/>
        </p:nvSpPr>
        <p:spPr bwMode="gray">
          <a:xfrm>
            <a:off x="712491" y="1340768"/>
            <a:ext cx="2275333" cy="7017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969696"/>
              </a:buClr>
              <a:tabLst>
                <a:tab pos="180975" algn="l"/>
              </a:tabLst>
              <a:defRPr/>
            </a:pPr>
            <a:r>
              <a:rPr lang="ru-RU" sz="1200" b="0" dirty="0" smtClean="0">
                <a:solidFill>
                  <a:srgbClr val="646464"/>
                </a:solidFill>
                <a:latin typeface="Arial"/>
              </a:rPr>
              <a:t>Автотранспорт, поставляющий товар, должен учитывать специфику товара и сезонность.</a:t>
            </a:r>
            <a:endParaRPr lang="en-US" sz="1200" b="0" dirty="0">
              <a:solidFill>
                <a:srgbClr val="646464"/>
              </a:solidFill>
              <a:latin typeface="Arial"/>
            </a:endParaRPr>
          </a:p>
        </p:txBody>
      </p:sp>
      <p:sp>
        <p:nvSpPr>
          <p:cNvPr id="30" name="Textfeld 18"/>
          <p:cNvSpPr txBox="1"/>
          <p:nvPr/>
        </p:nvSpPr>
        <p:spPr bwMode="gray">
          <a:xfrm>
            <a:off x="6372200" y="4725144"/>
            <a:ext cx="2275333" cy="81868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fontAlgn="auto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969696"/>
              </a:buClr>
              <a:tabLst>
                <a:tab pos="180975" algn="l"/>
              </a:tabLst>
              <a:defRPr/>
            </a:pPr>
            <a:r>
              <a:rPr lang="ru-RU" sz="1400" b="0" dirty="0" smtClean="0">
                <a:solidFill>
                  <a:srgbClr val="646464"/>
                </a:solidFill>
                <a:latin typeface="Arial"/>
              </a:rPr>
              <a:t>В кузове автомобиля должны отсутствовать посторонние предметы (колеса, мусор)</a:t>
            </a:r>
            <a:endParaRPr lang="en-US" sz="1400" b="0" dirty="0">
              <a:solidFill>
                <a:srgbClr val="646464"/>
              </a:solidFill>
              <a:latin typeface="Arial"/>
            </a:endParaRPr>
          </a:p>
        </p:txBody>
      </p:sp>
      <p:sp>
        <p:nvSpPr>
          <p:cNvPr id="31" name="Textfeld 19"/>
          <p:cNvSpPr txBox="1"/>
          <p:nvPr/>
        </p:nvSpPr>
        <p:spPr bwMode="gray">
          <a:xfrm>
            <a:off x="5436097" y="1070394"/>
            <a:ext cx="324036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tabLst>
                <a:tab pos="180975" algn="l"/>
              </a:tabLst>
              <a:defRPr/>
            </a:pPr>
            <a:r>
              <a:rPr lang="ru-RU" sz="1200" b="0" dirty="0" smtClean="0">
                <a:solidFill>
                  <a:srgbClr val="646464"/>
                </a:solidFill>
                <a:latin typeface="Arial"/>
              </a:rPr>
              <a:t>Нельзя совместно перевозить </a:t>
            </a:r>
          </a:p>
          <a:p>
            <a:pPr marL="171450" indent="-171450" algn="r" fontAlgn="auto"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ru-RU" sz="1200" b="0" dirty="0" smtClean="0">
                <a:solidFill>
                  <a:srgbClr val="646464"/>
                </a:solidFill>
                <a:latin typeface="Arial"/>
              </a:rPr>
              <a:t>продовольственные пищевые продукты с непродовольственными;</a:t>
            </a:r>
          </a:p>
          <a:p>
            <a:pPr marL="171450" indent="-171450" algn="r" fontAlgn="auto"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ru-RU" sz="1200" b="0" dirty="0" smtClean="0">
                <a:solidFill>
                  <a:srgbClr val="646464"/>
                </a:solidFill>
                <a:latin typeface="Arial"/>
              </a:rPr>
              <a:t>сырые с готовой продукцией</a:t>
            </a:r>
          </a:p>
          <a:p>
            <a:pPr marL="171450" indent="-171450" algn="r" fontAlgn="auto"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ru-RU" sz="1200" b="0" dirty="0" smtClean="0">
                <a:solidFill>
                  <a:srgbClr val="646464"/>
                </a:solidFill>
                <a:latin typeface="Arial"/>
              </a:rPr>
              <a:t>сильно пахнущие с продуктами, впитывающими запах </a:t>
            </a:r>
            <a:endParaRPr lang="en-US" sz="1200" b="0" dirty="0">
              <a:solidFill>
                <a:srgbClr val="646464"/>
              </a:solidFill>
              <a:latin typeface="Arial"/>
            </a:endParaRPr>
          </a:p>
        </p:txBody>
      </p:sp>
      <p:sp>
        <p:nvSpPr>
          <p:cNvPr id="32" name="Textfeld 20"/>
          <p:cNvSpPr txBox="1"/>
          <p:nvPr/>
        </p:nvSpPr>
        <p:spPr bwMode="gray">
          <a:xfrm>
            <a:off x="444500" y="4653136"/>
            <a:ext cx="2255292" cy="10525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969696"/>
              </a:buClr>
              <a:tabLst>
                <a:tab pos="180975" algn="l"/>
              </a:tabLst>
              <a:defRPr/>
            </a:pPr>
            <a:r>
              <a:rPr lang="ru-RU" sz="1200" b="0" dirty="0" smtClean="0">
                <a:solidFill>
                  <a:srgbClr val="646464"/>
                </a:solidFill>
                <a:latin typeface="Arial"/>
              </a:rPr>
              <a:t>Мокрые, пыльные и грязные товары и/или паллеты , которые в процессе транспортировки деформировались, не принимаются</a:t>
            </a:r>
            <a:endParaRPr lang="en-US" sz="1200" b="0" dirty="0">
              <a:solidFill>
                <a:srgbClr val="64646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754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89362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35739" cy="633413"/>
          </a:xfrm>
        </p:spPr>
        <p:txBody>
          <a:bodyPr/>
          <a:lstStyle/>
          <a:p>
            <a:pPr marL="342900" indent="-3429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Расположение товара на паллете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675688" y="6453188"/>
            <a:ext cx="2555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22372607-2675-47E8-A74A-99CA1D45358F}" type="slidenum">
              <a:rPr lang="ru-RU" sz="1000" b="0"/>
              <a:pPr/>
              <a:t>5</a:t>
            </a:fld>
            <a:endParaRPr lang="ru-RU" sz="1000" b="0"/>
          </a:p>
        </p:txBody>
      </p:sp>
      <p:grpSp>
        <p:nvGrpSpPr>
          <p:cNvPr id="63" name="Group 62"/>
          <p:cNvGrpSpPr/>
          <p:nvPr/>
        </p:nvGrpSpPr>
        <p:grpSpPr>
          <a:xfrm>
            <a:off x="471280" y="1186222"/>
            <a:ext cx="2597930" cy="2317983"/>
            <a:chOff x="471280" y="1438275"/>
            <a:chExt cx="2597930" cy="2317983"/>
          </a:xfrm>
        </p:grpSpPr>
        <p:sp>
          <p:nvSpPr>
            <p:cNvPr id="64" name="Oval 63"/>
            <p:cNvSpPr/>
            <p:nvPr/>
          </p:nvSpPr>
          <p:spPr>
            <a:xfrm>
              <a:off x="751227" y="1438275"/>
              <a:ext cx="2317983" cy="2317983"/>
            </a:xfrm>
            <a:prstGeom prst="ellipse">
              <a:avLst/>
            </a:prstGeom>
            <a:solidFill>
              <a:srgbClr val="F0F0F0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Rechteck 24"/>
            <p:cNvSpPr/>
            <p:nvPr/>
          </p:nvSpPr>
          <p:spPr bwMode="gray">
            <a:xfrm>
              <a:off x="1347880" y="1652928"/>
              <a:ext cx="1712807" cy="82355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Вес товара</a:t>
              </a:r>
            </a:p>
            <a:p>
              <a:pPr marL="0" marR="0" lvl="0" indent="0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Вес товара</a:t>
              </a:r>
              <a:r>
                <a:rPr kumimoji="0" lang="ru-RU" sz="900" b="0" i="0" u="none" strike="noStrike" kern="0" cap="none" spc="0" normalizeH="0" noProof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не должен превышать 800кг, высота – 1</a:t>
              </a:r>
              <a:r>
                <a:rPr kumimoji="0" lang="en-US" sz="900" b="0" i="0" u="none" strike="noStrike" kern="0" cap="none" spc="0" normalizeH="0" noProof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  <a:r>
                <a:rPr kumimoji="0" lang="ru-RU" sz="900" b="0" i="0" u="none" strike="noStrike" kern="0" cap="none" spc="0" normalizeH="0" noProof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 см вместе с </a:t>
              </a:r>
              <a:r>
                <a:rPr kumimoji="0" lang="ru-RU" sz="9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паллетой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71280" y="2221894"/>
              <a:ext cx="750744" cy="750744"/>
            </a:xfrm>
            <a:prstGeom prst="ellipse">
              <a:avLst/>
            </a:prstGeom>
            <a:solidFill>
              <a:srgbClr val="808080"/>
            </a:solidFill>
            <a:ln w="57150" cap="flat" cmpd="sng" algn="ctr">
              <a:solidFill>
                <a:srgbClr val="F0F0F0"/>
              </a:solidFill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01</a:t>
              </a:r>
              <a:endParaRPr kumimoji="0" lang="en-I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1347880" y="1752600"/>
              <a:ext cx="0" cy="1820416"/>
            </a:xfrm>
            <a:prstGeom prst="line">
              <a:avLst/>
            </a:prstGeom>
            <a:noFill/>
            <a:ln w="19050" cap="flat" cmpd="sng" algn="ctr">
              <a:solidFill>
                <a:srgbClr val="C0C0C0"/>
              </a:solidFill>
              <a:prstDash val="solid"/>
              <a:tailEnd type="none"/>
            </a:ln>
            <a:effectLst/>
          </p:spPr>
        </p:cxnSp>
      </p:grpSp>
      <p:grpSp>
        <p:nvGrpSpPr>
          <p:cNvPr id="68" name="Group 67"/>
          <p:cNvGrpSpPr/>
          <p:nvPr/>
        </p:nvGrpSpPr>
        <p:grpSpPr>
          <a:xfrm>
            <a:off x="3347864" y="1268760"/>
            <a:ext cx="2597930" cy="2317983"/>
            <a:chOff x="471280" y="1438275"/>
            <a:chExt cx="2597930" cy="2317983"/>
          </a:xfrm>
        </p:grpSpPr>
        <p:sp>
          <p:nvSpPr>
            <p:cNvPr id="69" name="Oval 68"/>
            <p:cNvSpPr/>
            <p:nvPr/>
          </p:nvSpPr>
          <p:spPr>
            <a:xfrm>
              <a:off x="751227" y="1438275"/>
              <a:ext cx="2317983" cy="2317983"/>
            </a:xfrm>
            <a:prstGeom prst="ellipse">
              <a:avLst/>
            </a:prstGeom>
            <a:solidFill>
              <a:srgbClr val="F0F0F0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Rechteck 24"/>
            <p:cNvSpPr/>
            <p:nvPr/>
          </p:nvSpPr>
          <p:spPr bwMode="gray">
            <a:xfrm>
              <a:off x="1347880" y="1652928"/>
              <a:ext cx="1712807" cy="69198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Габариты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Товар не должен выходить за рамки паллеты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471280" y="2221894"/>
              <a:ext cx="750744" cy="750744"/>
            </a:xfrm>
            <a:prstGeom prst="ellipse">
              <a:avLst/>
            </a:prstGeom>
            <a:solidFill>
              <a:srgbClr val="808080"/>
            </a:solidFill>
            <a:ln w="57150" cap="flat" cmpd="sng" algn="ctr">
              <a:solidFill>
                <a:srgbClr val="F0F0F0"/>
              </a:solidFill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02</a:t>
              </a:r>
              <a:endParaRPr kumimoji="0" lang="en-I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1347880" y="1752600"/>
              <a:ext cx="0" cy="1820416"/>
            </a:xfrm>
            <a:prstGeom prst="line">
              <a:avLst/>
            </a:prstGeom>
            <a:noFill/>
            <a:ln w="19050" cap="flat" cmpd="sng" algn="ctr">
              <a:solidFill>
                <a:srgbClr val="C0C0C0"/>
              </a:solidFill>
              <a:prstDash val="solid"/>
              <a:tailEnd type="none"/>
            </a:ln>
            <a:effectLst/>
          </p:spPr>
        </p:cxnSp>
      </p:grpSp>
      <p:grpSp>
        <p:nvGrpSpPr>
          <p:cNvPr id="73" name="Group 72"/>
          <p:cNvGrpSpPr/>
          <p:nvPr/>
        </p:nvGrpSpPr>
        <p:grpSpPr>
          <a:xfrm>
            <a:off x="467544" y="3703305"/>
            <a:ext cx="2597930" cy="2317983"/>
            <a:chOff x="471280" y="1438275"/>
            <a:chExt cx="2597930" cy="2317983"/>
          </a:xfrm>
        </p:grpSpPr>
        <p:sp>
          <p:nvSpPr>
            <p:cNvPr id="74" name="Oval 73"/>
            <p:cNvSpPr/>
            <p:nvPr/>
          </p:nvSpPr>
          <p:spPr>
            <a:xfrm>
              <a:off x="751227" y="1438275"/>
              <a:ext cx="2317983" cy="2317983"/>
            </a:xfrm>
            <a:prstGeom prst="ellipse">
              <a:avLst/>
            </a:prstGeom>
            <a:solidFill>
              <a:srgbClr val="F0F0F0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Rechteck 24"/>
            <p:cNvSpPr/>
            <p:nvPr/>
          </p:nvSpPr>
          <p:spPr bwMode="gray">
            <a:xfrm>
              <a:off x="1347880" y="1582291"/>
              <a:ext cx="1714468" cy="198515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kern="0" dirty="0" smtClean="0">
                  <a:solidFill>
                    <a:srgbClr val="646464"/>
                  </a:solidFill>
                  <a:latin typeface="Arial"/>
                  <a:cs typeface="+mn-cs"/>
                </a:rPr>
                <a:t>Размещение на паллете</a:t>
              </a:r>
            </a:p>
            <a:p>
              <a:pPr marL="228600" marR="0" lvl="0" indent="-22860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arenR"/>
                <a:tabLst/>
                <a:defRPr/>
              </a:pPr>
              <a:r>
                <a:rPr kumimoji="0" lang="ru-RU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Короба одного артикула должны</a:t>
              </a:r>
              <a:r>
                <a:rPr kumimoji="0" lang="ru-RU" sz="900" b="0" i="0" u="none" strike="noStrike" kern="0" cap="none" spc="0" normalizeH="0" noProof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располагаться рядом на одном паллете этикетками наружу</a:t>
              </a:r>
            </a:p>
            <a:p>
              <a:pPr marL="228600" marR="0" lvl="0" indent="-22860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arenR"/>
                <a:tabLst/>
                <a:defRPr/>
              </a:pPr>
              <a:r>
                <a:rPr lang="ru-RU" sz="900" b="0" kern="0" baseline="0" dirty="0" smtClean="0">
                  <a:solidFill>
                    <a:srgbClr val="646464"/>
                  </a:solidFill>
                  <a:latin typeface="Arial"/>
                  <a:cs typeface="+mn-cs"/>
                </a:rPr>
                <a:t>Нельзя</a:t>
              </a:r>
              <a:r>
                <a:rPr lang="ru-RU" sz="900" b="0" kern="0" dirty="0" smtClean="0">
                  <a:solidFill>
                    <a:srgbClr val="646464"/>
                  </a:solidFill>
                  <a:latin typeface="Arial"/>
                  <a:cs typeface="+mn-cs"/>
                </a:rPr>
                <a:t> один артикул доставлять на разных паллетах</a:t>
              </a:r>
            </a:p>
            <a:p>
              <a:pPr marL="228600" marR="0" lvl="0" indent="-22860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arenR"/>
                <a:tabLst/>
                <a:defRPr/>
              </a:pPr>
              <a:r>
                <a:rPr kumimoji="0" lang="ru-RU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Большие</a:t>
              </a:r>
              <a:r>
                <a:rPr kumimoji="0" lang="ru-RU" sz="900" b="0" i="0" u="none" strike="noStrike" kern="0" cap="none" spc="0" normalizeH="0" noProof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короба – внизу, маленькие – вверху паллеты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471280" y="2221894"/>
              <a:ext cx="750744" cy="750744"/>
            </a:xfrm>
            <a:prstGeom prst="ellipse">
              <a:avLst/>
            </a:prstGeom>
            <a:solidFill>
              <a:srgbClr val="808080"/>
            </a:solidFill>
            <a:ln w="57150" cap="flat" cmpd="sng" algn="ctr">
              <a:solidFill>
                <a:srgbClr val="F0F0F0"/>
              </a:solidFill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200" b="0" kern="0" dirty="0" smtClean="0">
                  <a:solidFill>
                    <a:srgbClr val="FFFFFF"/>
                  </a:solidFill>
                  <a:latin typeface="Arial"/>
                  <a:cs typeface="+mn-cs"/>
                </a:rPr>
                <a:t>04</a:t>
              </a:r>
              <a:endParaRPr kumimoji="0" lang="en-I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1347880" y="1752600"/>
              <a:ext cx="0" cy="1820416"/>
            </a:xfrm>
            <a:prstGeom prst="line">
              <a:avLst/>
            </a:prstGeom>
            <a:noFill/>
            <a:ln w="19050" cap="flat" cmpd="sng" algn="ctr">
              <a:solidFill>
                <a:srgbClr val="C0C0C0"/>
              </a:solidFill>
              <a:prstDash val="solid"/>
              <a:tailEnd type="none"/>
            </a:ln>
            <a:effectLst/>
          </p:spPr>
        </p:cxnSp>
      </p:grpSp>
      <p:pic>
        <p:nvPicPr>
          <p:cNvPr id="17413" name="Picture 5" descr="https://cdn3.iconfinder.com/data/icons/gray-toolbar-6/512/weight-5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667071" cy="66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https://cdn0.iconfinder.com/data/icons/thin-science-space/24/thin-1042_3d_dimensions_object_coordinate_system-5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91636"/>
            <a:ext cx="781558" cy="78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61048"/>
            <a:ext cx="4607657" cy="203214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hteck 24"/>
          <p:cNvSpPr/>
          <p:nvPr/>
        </p:nvSpPr>
        <p:spPr bwMode="gray">
          <a:xfrm>
            <a:off x="3490117" y="5766038"/>
            <a:ext cx="4323150" cy="46166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0" dirty="0" smtClean="0">
                <a:solidFill>
                  <a:srgbClr val="646464"/>
                </a:solidFill>
                <a:latin typeface="Arial"/>
                <a:cs typeface="+mn-cs"/>
              </a:rPr>
              <a:t>Короба каждого артикула могут укладываться послойно, столбцами или «сэндвичами»</a:t>
            </a: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222542" y="1196752"/>
            <a:ext cx="2597930" cy="2317983"/>
            <a:chOff x="471280" y="1438275"/>
            <a:chExt cx="2597930" cy="2317983"/>
          </a:xfrm>
        </p:grpSpPr>
        <p:sp>
          <p:nvSpPr>
            <p:cNvPr id="25" name="Oval 24"/>
            <p:cNvSpPr/>
            <p:nvPr/>
          </p:nvSpPr>
          <p:spPr>
            <a:xfrm>
              <a:off x="751227" y="1438275"/>
              <a:ext cx="2317983" cy="2317983"/>
            </a:xfrm>
            <a:prstGeom prst="ellipse">
              <a:avLst/>
            </a:prstGeom>
            <a:solidFill>
              <a:srgbClr val="F0F0F0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Rechteck 24"/>
            <p:cNvSpPr/>
            <p:nvPr/>
          </p:nvSpPr>
          <p:spPr bwMode="gray">
            <a:xfrm>
              <a:off x="1347880" y="1582291"/>
              <a:ext cx="1714468" cy="184665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kern="0" dirty="0" smtClean="0">
                  <a:solidFill>
                    <a:srgbClr val="646464"/>
                  </a:solidFill>
                  <a:latin typeface="Arial"/>
                  <a:cs typeface="+mn-cs"/>
                </a:rPr>
                <a:t>Размещение на паллете для РЦ</a:t>
              </a:r>
            </a:p>
            <a:p>
              <a:pPr marL="228600" marR="0" lvl="0" indent="-22860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arenR"/>
                <a:tabLst/>
                <a:defRPr/>
              </a:pPr>
              <a:r>
                <a:rPr kumimoji="0" lang="ru-RU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Один поддон</a:t>
              </a:r>
              <a:r>
                <a:rPr kumimoji="0" lang="ru-RU" sz="900" b="0" i="0" u="none" strike="noStrike" kern="0" cap="none" spc="0" normalizeH="0" noProof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должен содержать только одно наименование товара</a:t>
              </a:r>
            </a:p>
            <a:p>
              <a:pPr marL="228600" marR="0" lvl="0" indent="-22860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arenR"/>
                <a:tabLst/>
                <a:defRPr/>
              </a:pPr>
              <a:endParaRPr kumimoji="0" lang="ru-RU" sz="900" b="0" i="0" u="none" strike="noStrike" kern="0" cap="none" spc="0" normalizeH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228600" marR="0" lvl="0" indent="-22860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arenR"/>
                <a:tabLst/>
                <a:defRPr/>
              </a:pPr>
              <a:r>
                <a:rPr lang="ru-RU" sz="900" b="0" kern="0" baseline="0" dirty="0" smtClean="0">
                  <a:solidFill>
                    <a:srgbClr val="646464"/>
                  </a:solidFill>
                  <a:latin typeface="Arial"/>
                  <a:cs typeface="+mn-cs"/>
                </a:rPr>
                <a:t>Допускается</a:t>
              </a:r>
              <a:r>
                <a:rPr lang="ru-RU" sz="900" b="0" kern="0" dirty="0" smtClean="0">
                  <a:solidFill>
                    <a:srgbClr val="646464"/>
                  </a:solidFill>
                  <a:latin typeface="Arial"/>
                  <a:cs typeface="+mn-cs"/>
                </a:rPr>
                <a:t> установка одного поддона с товаром на другой в случае, если качество товарной упаковки не пострадает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71280" y="2221894"/>
              <a:ext cx="750744" cy="750744"/>
            </a:xfrm>
            <a:prstGeom prst="ellipse">
              <a:avLst/>
            </a:prstGeom>
            <a:solidFill>
              <a:srgbClr val="808080"/>
            </a:solidFill>
            <a:ln w="57150" cap="flat" cmpd="sng" algn="ctr">
              <a:solidFill>
                <a:srgbClr val="F0F0F0"/>
              </a:solidFill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  <a:r>
                <a:rPr kumimoji="0" lang="ru-RU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endParaRPr kumimoji="0" lang="en-I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347880" y="1752600"/>
              <a:ext cx="0" cy="1820416"/>
            </a:xfrm>
            <a:prstGeom prst="line">
              <a:avLst/>
            </a:prstGeom>
            <a:noFill/>
            <a:ln w="19050" cap="flat" cmpd="sng" algn="ctr">
              <a:solidFill>
                <a:srgbClr val="C0C0C0"/>
              </a:solidFill>
              <a:prstDash val="soli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6921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35739" cy="633413"/>
          </a:xfrm>
        </p:spPr>
        <p:txBody>
          <a:bodyPr/>
          <a:lstStyle/>
          <a:p>
            <a:pPr marL="342900" indent="-342900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Документация при поставках (1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/ 2)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675688" y="6453188"/>
            <a:ext cx="2555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22372607-2675-47E8-A74A-99CA1D45358F}" type="slidenum">
              <a:rPr lang="ru-RU" sz="1000" b="0"/>
              <a:pPr/>
              <a:t>6</a:t>
            </a:fld>
            <a:endParaRPr lang="ru-RU" sz="1000" b="0"/>
          </a:p>
        </p:txBody>
      </p:sp>
      <p:grpSp>
        <p:nvGrpSpPr>
          <p:cNvPr id="40" name="Group 39"/>
          <p:cNvGrpSpPr/>
          <p:nvPr/>
        </p:nvGrpSpPr>
        <p:grpSpPr>
          <a:xfrm>
            <a:off x="1043608" y="2225159"/>
            <a:ext cx="1667134" cy="627777"/>
            <a:chOff x="447932" y="2431230"/>
            <a:chExt cx="2162175" cy="1160804"/>
          </a:xfrm>
        </p:grpSpPr>
        <p:grpSp>
          <p:nvGrpSpPr>
            <p:cNvPr id="41" name="Gruppieren 63"/>
            <p:cNvGrpSpPr/>
            <p:nvPr/>
          </p:nvGrpSpPr>
          <p:grpSpPr bwMode="gray">
            <a:xfrm>
              <a:off x="447932" y="2431230"/>
              <a:ext cx="2162175" cy="1160804"/>
              <a:chOff x="500063" y="2405063"/>
              <a:chExt cx="2162175" cy="1160804"/>
            </a:xfrm>
            <a:effectLst/>
          </p:grpSpPr>
          <p:sp>
            <p:nvSpPr>
              <p:cNvPr id="44" name="Rechteck 49"/>
              <p:cNvSpPr/>
              <p:nvPr/>
            </p:nvSpPr>
            <p:spPr bwMode="gray">
              <a:xfrm>
                <a:off x="500063" y="2405063"/>
                <a:ext cx="2162175" cy="657225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Textfeld 1"/>
              <p:cNvSpPr txBox="1"/>
              <p:nvPr/>
            </p:nvSpPr>
            <p:spPr bwMode="gray">
              <a:xfrm>
                <a:off x="726624" y="2456121"/>
                <a:ext cx="1630682" cy="1109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100" b="0" kern="0" dirty="0" smtClean="0">
                    <a:solidFill>
                      <a:srgbClr val="646464"/>
                    </a:solidFill>
                  </a:rPr>
                  <a:t>Доставка на поддонах без </a:t>
                </a:r>
                <a:r>
                  <a:rPr lang="en-US" sz="1100" b="0" kern="0" dirty="0" smtClean="0">
                    <a:solidFill>
                      <a:srgbClr val="646464"/>
                    </a:solidFill>
                  </a:rPr>
                  <a:t>DESADV</a:t>
                </a:r>
                <a:endPara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618627" y="2431230"/>
              <a:ext cx="1826123" cy="0"/>
            </a:xfrm>
            <a:prstGeom prst="line">
              <a:avLst/>
            </a:prstGeom>
            <a:noFill/>
            <a:ln w="9525" cap="flat" cmpd="sng" algn="ctr">
              <a:solidFill>
                <a:srgbClr val="808080"/>
              </a:solidFill>
              <a:prstDash val="solid"/>
              <a:tailEnd type="none"/>
            </a:ln>
            <a:effectLst/>
          </p:spPr>
        </p:cxnSp>
      </p:grpSp>
      <p:grpSp>
        <p:nvGrpSpPr>
          <p:cNvPr id="49" name="Group 48"/>
          <p:cNvGrpSpPr/>
          <p:nvPr/>
        </p:nvGrpSpPr>
        <p:grpSpPr>
          <a:xfrm>
            <a:off x="3696954" y="2208902"/>
            <a:ext cx="1667134" cy="626542"/>
            <a:chOff x="447932" y="2431230"/>
            <a:chExt cx="2162175" cy="1212784"/>
          </a:xfrm>
        </p:grpSpPr>
        <p:grpSp>
          <p:nvGrpSpPr>
            <p:cNvPr id="50" name="Gruppieren 63"/>
            <p:cNvGrpSpPr/>
            <p:nvPr/>
          </p:nvGrpSpPr>
          <p:grpSpPr bwMode="gray">
            <a:xfrm>
              <a:off x="447932" y="2431230"/>
              <a:ext cx="2162175" cy="1212784"/>
              <a:chOff x="500063" y="2405063"/>
              <a:chExt cx="2162175" cy="1212784"/>
            </a:xfrm>
            <a:effectLst/>
          </p:grpSpPr>
          <p:sp>
            <p:nvSpPr>
              <p:cNvPr id="53" name="Rechteck 49"/>
              <p:cNvSpPr/>
              <p:nvPr/>
            </p:nvSpPr>
            <p:spPr bwMode="gray">
              <a:xfrm>
                <a:off x="500063" y="2405063"/>
                <a:ext cx="2162175" cy="657225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Textfeld 1"/>
              <p:cNvSpPr txBox="1"/>
              <p:nvPr/>
            </p:nvSpPr>
            <p:spPr bwMode="gray">
              <a:xfrm>
                <a:off x="726624" y="2456122"/>
                <a:ext cx="1630682" cy="1161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100" b="0" kern="0" dirty="0" smtClean="0">
                    <a:solidFill>
                      <a:srgbClr val="646464"/>
                    </a:solidFill>
                  </a:rPr>
                  <a:t>Доставка на поддонах с </a:t>
                </a:r>
                <a:r>
                  <a:rPr lang="en-US" sz="1100" b="0" kern="0" dirty="0" smtClean="0">
                    <a:solidFill>
                      <a:srgbClr val="646464"/>
                    </a:solidFill>
                  </a:rPr>
                  <a:t>DESADV</a:t>
                </a:r>
                <a:endPara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51" name="Straight Connector 50"/>
            <p:cNvCxnSpPr/>
            <p:nvPr/>
          </p:nvCxnSpPr>
          <p:spPr>
            <a:xfrm>
              <a:off x="618627" y="2431230"/>
              <a:ext cx="1826123" cy="0"/>
            </a:xfrm>
            <a:prstGeom prst="line">
              <a:avLst/>
            </a:prstGeom>
            <a:noFill/>
            <a:ln w="9525" cap="flat" cmpd="sng" algn="ctr">
              <a:solidFill>
                <a:srgbClr val="808080"/>
              </a:solidFill>
              <a:prstDash val="solid"/>
              <a:tailEnd type="none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6228184" y="2174529"/>
            <a:ext cx="1667134" cy="625605"/>
            <a:chOff x="447932" y="2431230"/>
            <a:chExt cx="2162175" cy="1255564"/>
          </a:xfrm>
        </p:grpSpPr>
        <p:grpSp>
          <p:nvGrpSpPr>
            <p:cNvPr id="56" name="Gruppieren 63"/>
            <p:cNvGrpSpPr/>
            <p:nvPr/>
          </p:nvGrpSpPr>
          <p:grpSpPr bwMode="gray">
            <a:xfrm>
              <a:off x="447932" y="2431230"/>
              <a:ext cx="2162175" cy="1255564"/>
              <a:chOff x="500063" y="2405063"/>
              <a:chExt cx="2162175" cy="1255564"/>
            </a:xfrm>
            <a:effectLst/>
          </p:grpSpPr>
          <p:sp>
            <p:nvSpPr>
              <p:cNvPr id="59" name="Rechteck 49"/>
              <p:cNvSpPr/>
              <p:nvPr/>
            </p:nvSpPr>
            <p:spPr bwMode="gray">
              <a:xfrm>
                <a:off x="500063" y="2405063"/>
                <a:ext cx="2162175" cy="657225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Textfeld 1"/>
              <p:cNvSpPr txBox="1"/>
              <p:nvPr/>
            </p:nvSpPr>
            <p:spPr bwMode="gray">
              <a:xfrm>
                <a:off x="726624" y="2456122"/>
                <a:ext cx="1630682" cy="1204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100" b="0" kern="0" dirty="0" smtClean="0">
                    <a:solidFill>
                      <a:srgbClr val="646464"/>
                    </a:solidFill>
                  </a:rPr>
                  <a:t>Доставка в упакованных тарных местах</a:t>
                </a:r>
                <a:endPara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57" name="Straight Connector 56"/>
            <p:cNvCxnSpPr/>
            <p:nvPr/>
          </p:nvCxnSpPr>
          <p:spPr>
            <a:xfrm>
              <a:off x="618627" y="2431230"/>
              <a:ext cx="1826123" cy="0"/>
            </a:xfrm>
            <a:prstGeom prst="line">
              <a:avLst/>
            </a:prstGeom>
            <a:noFill/>
            <a:ln w="9525" cap="flat" cmpd="sng" algn="ctr">
              <a:solidFill>
                <a:srgbClr val="808080"/>
              </a:solidFill>
              <a:prstDash val="solid"/>
              <a:tailEnd type="none"/>
            </a:ln>
            <a:effectLst/>
          </p:spPr>
        </p:cxnSp>
      </p:grpSp>
      <p:sp>
        <p:nvSpPr>
          <p:cNvPr id="66" name="Rectangle 14"/>
          <p:cNvSpPr>
            <a:spLocks noChangeArrowheads="1"/>
          </p:cNvSpPr>
          <p:nvPr/>
        </p:nvSpPr>
        <p:spPr bwMode="gray">
          <a:xfrm>
            <a:off x="827584" y="2996952"/>
            <a:ext cx="2131648" cy="2880320"/>
          </a:xfrm>
          <a:prstGeom prst="rect">
            <a:avLst/>
          </a:prstGeom>
          <a:noFill/>
          <a:ln w="25400" cap="flat" cmpd="sng" algn="ctr">
            <a:solidFill>
              <a:srgbClr val="FFE600"/>
            </a:solidFill>
            <a:prstDash val="solid"/>
            <a:headEnd/>
            <a:tailEnd/>
          </a:ln>
          <a:effectLst/>
        </p:spPr>
        <p:txBody>
          <a:bodyPr lIns="36000" tIns="36000" rIns="0" bIns="0" anchor="t" anchorCtr="0"/>
          <a:lstStyle/>
          <a:p>
            <a:pPr marR="0" lvl="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FFE600"/>
              </a:buClr>
              <a:buSzPct val="70000"/>
              <a:tabLst/>
              <a:defRPr/>
            </a:pPr>
            <a:r>
              <a:rPr lang="ru-RU" sz="1100" b="0" kern="0" dirty="0" smtClean="0">
                <a:solidFill>
                  <a:srgbClr val="000000"/>
                </a:solidFill>
              </a:rPr>
              <a:t>Информационный лист (паспорт паллета) должен содержать:</a:t>
            </a:r>
          </a:p>
          <a:p>
            <a:pPr marL="171450" marR="0" lvl="0" indent="-17145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lang="ru-RU" sz="1100" b="0" kern="0" dirty="0" smtClean="0">
                <a:solidFill>
                  <a:srgbClr val="000000"/>
                </a:solidFill>
              </a:rPr>
              <a:t>Наименование поставщика</a:t>
            </a:r>
          </a:p>
          <a:p>
            <a:pPr marL="171450" marR="0" lvl="0" indent="-17145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lang="ru-RU" sz="1100" b="0" kern="0" dirty="0" smtClean="0">
                <a:solidFill>
                  <a:srgbClr val="000000"/>
                </a:solidFill>
              </a:rPr>
              <a:t>Наименование грузоотправителя</a:t>
            </a:r>
          </a:p>
          <a:p>
            <a:pPr marL="171450" marR="0" lvl="0" indent="-17145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lang="ru-RU" sz="1100" b="0" kern="0" dirty="0" smtClean="0">
                <a:solidFill>
                  <a:srgbClr val="000000"/>
                </a:solidFill>
              </a:rPr>
              <a:t>Название и адрес грузополучателя</a:t>
            </a:r>
          </a:p>
          <a:p>
            <a:pPr marL="171450" marR="0" lvl="0" indent="-17145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lang="ru-RU" sz="1100" b="0" kern="0" dirty="0" smtClean="0">
                <a:solidFill>
                  <a:srgbClr val="000000"/>
                </a:solidFill>
              </a:rPr>
              <a:t>Номер и дата заказа</a:t>
            </a:r>
          </a:p>
          <a:p>
            <a:pPr marL="171450" marR="0" lvl="0" indent="-17145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lang="ru-RU" sz="1100" b="0" kern="0" dirty="0" smtClean="0">
                <a:solidFill>
                  <a:srgbClr val="000000"/>
                </a:solidFill>
              </a:rPr>
              <a:t>Общее количество поддонов в партии товара</a:t>
            </a:r>
          </a:p>
          <a:p>
            <a:pPr marL="171450" marR="0" lvl="0" indent="-17145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lang="ru-RU" sz="1100" b="0" kern="0" dirty="0" smtClean="0">
                <a:solidFill>
                  <a:srgbClr val="000000"/>
                </a:solidFill>
              </a:rPr>
              <a:t>Количество тарных мест, товарных ед. в поддоне</a:t>
            </a: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gray">
          <a:xfrm>
            <a:off x="3376456" y="2996952"/>
            <a:ext cx="2131648" cy="2880320"/>
          </a:xfrm>
          <a:prstGeom prst="rect">
            <a:avLst/>
          </a:prstGeom>
          <a:noFill/>
          <a:ln w="25400" cap="flat" cmpd="sng" algn="ctr">
            <a:solidFill>
              <a:srgbClr val="FFE600"/>
            </a:solidFill>
            <a:prstDash val="solid"/>
            <a:headEnd/>
            <a:tailEnd/>
          </a:ln>
          <a:effectLst/>
        </p:spPr>
        <p:txBody>
          <a:bodyPr lIns="36000" tIns="36000" rIns="0" bIns="0" anchor="t" anchorCtr="0"/>
          <a:lstStyle/>
          <a:p>
            <a:pPr marL="171450" marR="0" lvl="0" indent="-17145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lang="ru-RU" sz="1100" b="0" kern="0" dirty="0" smtClean="0">
                <a:solidFill>
                  <a:srgbClr val="000000"/>
                </a:solidFill>
              </a:rPr>
              <a:t>Если сообщение</a:t>
            </a:r>
            <a:r>
              <a:rPr lang="en-US" sz="1100" b="0" kern="0" dirty="0">
                <a:solidFill>
                  <a:srgbClr val="000000"/>
                </a:solidFill>
              </a:rPr>
              <a:t> </a:t>
            </a:r>
            <a:r>
              <a:rPr lang="en-US" sz="1100" b="0" kern="0" dirty="0" smtClean="0">
                <a:solidFill>
                  <a:srgbClr val="000000"/>
                </a:solidFill>
              </a:rPr>
              <a:t>DESADV </a:t>
            </a:r>
            <a:r>
              <a:rPr lang="ru-RU" sz="1100" b="0" kern="0" dirty="0" smtClean="0">
                <a:solidFill>
                  <a:srgbClr val="000000"/>
                </a:solidFill>
              </a:rPr>
              <a:t>содержит </a:t>
            </a:r>
            <a:r>
              <a:rPr lang="en-US" sz="1100" b="0" kern="0" dirty="0" smtClean="0">
                <a:solidFill>
                  <a:srgbClr val="000000"/>
                </a:solidFill>
              </a:rPr>
              <a:t>SSCC </a:t>
            </a:r>
            <a:r>
              <a:rPr lang="ru-RU" sz="1100" b="0" kern="0" dirty="0" smtClean="0">
                <a:solidFill>
                  <a:srgbClr val="000000"/>
                </a:solidFill>
              </a:rPr>
              <a:t>коды, то на паллете достаточно изображения </a:t>
            </a:r>
            <a:r>
              <a:rPr lang="en-US" sz="1100" b="0" kern="0" dirty="0" smtClean="0">
                <a:solidFill>
                  <a:srgbClr val="000000"/>
                </a:solidFill>
              </a:rPr>
              <a:t>SSCC </a:t>
            </a:r>
            <a:r>
              <a:rPr lang="ru-RU" sz="1100" b="0" kern="0" dirty="0" smtClean="0">
                <a:solidFill>
                  <a:srgbClr val="000000"/>
                </a:solidFill>
              </a:rPr>
              <a:t>кода</a:t>
            </a:r>
          </a:p>
        </p:txBody>
      </p:sp>
      <p:sp>
        <p:nvSpPr>
          <p:cNvPr id="67" name="Rectangle 14"/>
          <p:cNvSpPr>
            <a:spLocks noChangeArrowheads="1"/>
          </p:cNvSpPr>
          <p:nvPr/>
        </p:nvSpPr>
        <p:spPr bwMode="gray">
          <a:xfrm>
            <a:off x="6012160" y="2996952"/>
            <a:ext cx="2131648" cy="2880320"/>
          </a:xfrm>
          <a:prstGeom prst="rect">
            <a:avLst/>
          </a:prstGeom>
          <a:noFill/>
          <a:ln w="25400" cap="flat" cmpd="sng" algn="ctr">
            <a:solidFill>
              <a:srgbClr val="FFE600"/>
            </a:solidFill>
            <a:prstDash val="solid"/>
            <a:headEnd/>
            <a:tailEnd/>
          </a:ln>
          <a:effectLst/>
        </p:spPr>
        <p:txBody>
          <a:bodyPr lIns="36000" tIns="36000" rIns="0" bIns="0" anchor="t" anchorCtr="0"/>
          <a:lstStyle/>
          <a:p>
            <a:pPr marR="0" lvl="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FFE600"/>
              </a:buClr>
              <a:buSzPct val="70000"/>
              <a:tabLst/>
              <a:defRPr/>
            </a:pPr>
            <a:r>
              <a:rPr lang="ru-RU" sz="1100" b="0" kern="0" dirty="0">
                <a:solidFill>
                  <a:srgbClr val="000000"/>
                </a:solidFill>
              </a:rPr>
              <a:t>Информационный лист </a:t>
            </a:r>
            <a:r>
              <a:rPr lang="ru-RU" sz="1100" b="0" kern="0" dirty="0" smtClean="0">
                <a:solidFill>
                  <a:srgbClr val="000000"/>
                </a:solidFill>
              </a:rPr>
              <a:t> каждого тарного места должен содержать</a:t>
            </a:r>
            <a:r>
              <a:rPr lang="ru-RU" sz="1100" b="0" kern="0" dirty="0">
                <a:solidFill>
                  <a:srgbClr val="000000"/>
                </a:solidFill>
              </a:rPr>
              <a:t>:</a:t>
            </a:r>
          </a:p>
          <a:p>
            <a:pPr marL="171450" marR="0" lvl="0" indent="-17145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lang="ru-RU" sz="1100" b="0" kern="0" dirty="0">
                <a:solidFill>
                  <a:srgbClr val="000000"/>
                </a:solidFill>
              </a:rPr>
              <a:t>Наименование поставщика</a:t>
            </a:r>
          </a:p>
          <a:p>
            <a:pPr marL="171450" marR="0" lvl="0" indent="-17145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lang="ru-RU" sz="1100" b="0" kern="0" dirty="0">
                <a:solidFill>
                  <a:srgbClr val="000000"/>
                </a:solidFill>
              </a:rPr>
              <a:t>Наименование грузоотправителя</a:t>
            </a:r>
          </a:p>
          <a:p>
            <a:pPr marL="171450" marR="0" lvl="0" indent="-17145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lang="ru-RU" sz="1100" b="0" kern="0" dirty="0">
                <a:solidFill>
                  <a:srgbClr val="000000"/>
                </a:solidFill>
              </a:rPr>
              <a:t>Название и адрес грузополучателя</a:t>
            </a:r>
          </a:p>
          <a:p>
            <a:pPr marL="171450" marR="0" lvl="0" indent="-17145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lang="ru-RU" sz="1100" b="0" kern="0" dirty="0">
                <a:solidFill>
                  <a:srgbClr val="000000"/>
                </a:solidFill>
              </a:rPr>
              <a:t>Номер и дата заказа</a:t>
            </a:r>
          </a:p>
          <a:p>
            <a:pPr marL="171450" marR="0" lvl="0" indent="-17145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lang="ru-RU" sz="1100" b="0" kern="0" dirty="0">
                <a:solidFill>
                  <a:srgbClr val="000000"/>
                </a:solidFill>
              </a:rPr>
              <a:t>Общее количество поддонов в партии товара</a:t>
            </a:r>
          </a:p>
          <a:p>
            <a:pPr marL="171450" marR="0" lvl="0" indent="-17145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lang="ru-RU" sz="1100" b="0" kern="0" dirty="0">
                <a:solidFill>
                  <a:srgbClr val="000000"/>
                </a:solidFill>
              </a:rPr>
              <a:t>Количество тарных мест, товарных ед. в поддоне</a:t>
            </a:r>
          </a:p>
        </p:txBody>
      </p:sp>
      <p:pic>
        <p:nvPicPr>
          <p:cNvPr id="18434" name="Picture 2" descr="http://s1.iconbird.com/ico/2013/6/324/w256h2561371917442palet01256x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lenagold.narod.ru/fon/clipart/k/kor/kor/korob4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266" y="1196752"/>
            <a:ext cx="1000848" cy="91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80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35739" cy="633413"/>
          </a:xfrm>
        </p:spPr>
        <p:txBody>
          <a:bodyPr/>
          <a:lstStyle/>
          <a:p>
            <a:pPr marL="342900" indent="-342900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Документация при поставках (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 / 2)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675688" y="6453188"/>
            <a:ext cx="2555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22372607-2675-47E8-A74A-99CA1D45358F}" type="slidenum">
              <a:rPr lang="ru-RU" sz="1000" b="0"/>
              <a:pPr/>
              <a:t>7</a:t>
            </a:fld>
            <a:endParaRPr lang="ru-RU" sz="1000" b="0"/>
          </a:p>
        </p:txBody>
      </p:sp>
      <p:grpSp>
        <p:nvGrpSpPr>
          <p:cNvPr id="123" name="Group 122"/>
          <p:cNvGrpSpPr/>
          <p:nvPr/>
        </p:nvGrpSpPr>
        <p:grpSpPr>
          <a:xfrm>
            <a:off x="6214845" y="4183851"/>
            <a:ext cx="1000959" cy="219225"/>
            <a:chOff x="5224341" y="5241173"/>
            <a:chExt cx="2805113" cy="614362"/>
          </a:xfrm>
        </p:grpSpPr>
        <p:sp>
          <p:nvSpPr>
            <p:cNvPr id="124" name="_color1" descr="© INSCALE GmbH, 26.05.2010&#10;http://www.presentationload.com/"/>
            <p:cNvSpPr>
              <a:spLocks noEditPoints="1"/>
            </p:cNvSpPr>
            <p:nvPr/>
          </p:nvSpPr>
          <p:spPr bwMode="gray">
            <a:xfrm>
              <a:off x="5224341" y="5241173"/>
              <a:ext cx="2805113" cy="61436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0" y="94"/>
                </a:cxn>
                <a:cxn ang="0">
                  <a:pos x="428" y="187"/>
                </a:cxn>
                <a:cxn ang="0">
                  <a:pos x="856" y="94"/>
                </a:cxn>
                <a:cxn ang="0">
                  <a:pos x="428" y="0"/>
                </a:cxn>
                <a:cxn ang="0">
                  <a:pos x="428" y="128"/>
                </a:cxn>
                <a:cxn ang="0">
                  <a:pos x="105" y="73"/>
                </a:cxn>
                <a:cxn ang="0">
                  <a:pos x="428" y="17"/>
                </a:cxn>
                <a:cxn ang="0">
                  <a:pos x="751" y="73"/>
                </a:cxn>
                <a:cxn ang="0">
                  <a:pos x="428" y="128"/>
                </a:cxn>
              </a:cxnLst>
              <a:rect l="0" t="0" r="r" b="b"/>
              <a:pathLst>
                <a:path w="856" h="187">
                  <a:moveTo>
                    <a:pt x="428" y="0"/>
                  </a:moveTo>
                  <a:cubicBezTo>
                    <a:pt x="191" y="0"/>
                    <a:pt x="0" y="42"/>
                    <a:pt x="0" y="94"/>
                  </a:cubicBezTo>
                  <a:cubicBezTo>
                    <a:pt x="0" y="145"/>
                    <a:pt x="191" y="187"/>
                    <a:pt x="428" y="187"/>
                  </a:cubicBezTo>
                  <a:cubicBezTo>
                    <a:pt x="664" y="187"/>
                    <a:pt x="856" y="145"/>
                    <a:pt x="856" y="94"/>
                  </a:cubicBezTo>
                  <a:cubicBezTo>
                    <a:pt x="856" y="42"/>
                    <a:pt x="664" y="0"/>
                    <a:pt x="428" y="0"/>
                  </a:cubicBezTo>
                  <a:close/>
                  <a:moveTo>
                    <a:pt x="428" y="128"/>
                  </a:moveTo>
                  <a:cubicBezTo>
                    <a:pt x="250" y="128"/>
                    <a:pt x="105" y="103"/>
                    <a:pt x="105" y="73"/>
                  </a:cubicBezTo>
                  <a:cubicBezTo>
                    <a:pt x="105" y="42"/>
                    <a:pt x="250" y="17"/>
                    <a:pt x="428" y="17"/>
                  </a:cubicBezTo>
                  <a:cubicBezTo>
                    <a:pt x="606" y="17"/>
                    <a:pt x="751" y="42"/>
                    <a:pt x="751" y="73"/>
                  </a:cubicBezTo>
                  <a:cubicBezTo>
                    <a:pt x="751" y="103"/>
                    <a:pt x="606" y="128"/>
                    <a:pt x="428" y="128"/>
                  </a:cubicBezTo>
                  <a:close/>
                </a:path>
              </a:pathLst>
            </a:custGeom>
            <a:solidFill>
              <a:srgbClr val="FFE600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_color1" descr="© INSCALE GmbH, 26.05.2010&#10;http://www.presentationload.com/"/>
            <p:cNvSpPr>
              <a:spLocks noChangeArrowheads="1"/>
            </p:cNvSpPr>
            <p:nvPr/>
          </p:nvSpPr>
          <p:spPr bwMode="gray">
            <a:xfrm>
              <a:off x="6387543" y="5375275"/>
              <a:ext cx="379412" cy="82550"/>
            </a:xfrm>
            <a:prstGeom prst="ellipse">
              <a:avLst/>
            </a:prstGeom>
            <a:solidFill>
              <a:srgbClr val="808080"/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6990458" y="4663223"/>
            <a:ext cx="1435434" cy="314382"/>
            <a:chOff x="5224341" y="5241173"/>
            <a:chExt cx="2805113" cy="614362"/>
          </a:xfrm>
        </p:grpSpPr>
        <p:sp>
          <p:nvSpPr>
            <p:cNvPr id="127" name="_color1" descr="© INSCALE GmbH, 26.05.2010&#10;http://www.presentationload.com/"/>
            <p:cNvSpPr>
              <a:spLocks noEditPoints="1"/>
            </p:cNvSpPr>
            <p:nvPr/>
          </p:nvSpPr>
          <p:spPr bwMode="gray">
            <a:xfrm>
              <a:off x="5224341" y="5241173"/>
              <a:ext cx="2805113" cy="61436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0" y="94"/>
                </a:cxn>
                <a:cxn ang="0">
                  <a:pos x="428" y="187"/>
                </a:cxn>
                <a:cxn ang="0">
                  <a:pos x="856" y="94"/>
                </a:cxn>
                <a:cxn ang="0">
                  <a:pos x="428" y="0"/>
                </a:cxn>
                <a:cxn ang="0">
                  <a:pos x="428" y="128"/>
                </a:cxn>
                <a:cxn ang="0">
                  <a:pos x="105" y="73"/>
                </a:cxn>
                <a:cxn ang="0">
                  <a:pos x="428" y="17"/>
                </a:cxn>
                <a:cxn ang="0">
                  <a:pos x="751" y="73"/>
                </a:cxn>
                <a:cxn ang="0">
                  <a:pos x="428" y="128"/>
                </a:cxn>
              </a:cxnLst>
              <a:rect l="0" t="0" r="r" b="b"/>
              <a:pathLst>
                <a:path w="856" h="187">
                  <a:moveTo>
                    <a:pt x="428" y="0"/>
                  </a:moveTo>
                  <a:cubicBezTo>
                    <a:pt x="191" y="0"/>
                    <a:pt x="0" y="42"/>
                    <a:pt x="0" y="94"/>
                  </a:cubicBezTo>
                  <a:cubicBezTo>
                    <a:pt x="0" y="145"/>
                    <a:pt x="191" y="187"/>
                    <a:pt x="428" y="187"/>
                  </a:cubicBezTo>
                  <a:cubicBezTo>
                    <a:pt x="664" y="187"/>
                    <a:pt x="856" y="145"/>
                    <a:pt x="856" y="94"/>
                  </a:cubicBezTo>
                  <a:cubicBezTo>
                    <a:pt x="856" y="42"/>
                    <a:pt x="664" y="0"/>
                    <a:pt x="428" y="0"/>
                  </a:cubicBezTo>
                  <a:close/>
                  <a:moveTo>
                    <a:pt x="428" y="128"/>
                  </a:moveTo>
                  <a:cubicBezTo>
                    <a:pt x="250" y="128"/>
                    <a:pt x="105" y="103"/>
                    <a:pt x="105" y="73"/>
                  </a:cubicBezTo>
                  <a:cubicBezTo>
                    <a:pt x="105" y="42"/>
                    <a:pt x="250" y="17"/>
                    <a:pt x="428" y="17"/>
                  </a:cubicBezTo>
                  <a:cubicBezTo>
                    <a:pt x="606" y="17"/>
                    <a:pt x="751" y="42"/>
                    <a:pt x="751" y="73"/>
                  </a:cubicBezTo>
                  <a:cubicBezTo>
                    <a:pt x="751" y="103"/>
                    <a:pt x="606" y="128"/>
                    <a:pt x="428" y="128"/>
                  </a:cubicBezTo>
                  <a:close/>
                </a:path>
              </a:pathLst>
            </a:custGeom>
            <a:solidFill>
              <a:srgbClr val="FFE600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_color1" descr="© INSCALE GmbH, 26.05.2010&#10;http://www.presentationload.com/"/>
            <p:cNvSpPr>
              <a:spLocks noChangeArrowheads="1"/>
            </p:cNvSpPr>
            <p:nvPr/>
          </p:nvSpPr>
          <p:spPr bwMode="gray">
            <a:xfrm>
              <a:off x="6387543" y="5375275"/>
              <a:ext cx="379412" cy="82550"/>
            </a:xfrm>
            <a:prstGeom prst="ellipse">
              <a:avLst/>
            </a:prstGeom>
            <a:solidFill>
              <a:srgbClr val="808080"/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29" name="Content Placeholder 4"/>
          <p:cNvSpPr txBox="1">
            <a:spLocks/>
          </p:cNvSpPr>
          <p:nvPr/>
        </p:nvSpPr>
        <p:spPr>
          <a:xfrm>
            <a:off x="457200" y="1425599"/>
            <a:ext cx="40386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lang="ru-RU" sz="1600" b="0" dirty="0" smtClean="0">
                <a:latin typeface="Arial"/>
              </a:rPr>
              <a:t>Поставщики обязаны указывать номер Заказа «О</a:t>
            </a:r>
            <a:r>
              <a:rPr lang="en-US" sz="1600" b="0" dirty="0" smtClean="0">
                <a:latin typeface="Arial"/>
              </a:rPr>
              <a:t>’</a:t>
            </a:r>
            <a:r>
              <a:rPr lang="ru-RU" sz="1600" b="0" dirty="0" smtClean="0">
                <a:latin typeface="Arial"/>
              </a:rPr>
              <a:t>КЕЙ» в товарно-транспортных накладных (ТТН)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 каждую партию товара должен быть предоставлен комплект разрешительных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документов, подтверждающий его качество и безопасность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lang="ru-RU" sz="1600" b="0" dirty="0" smtClean="0">
                <a:latin typeface="Arial"/>
              </a:rPr>
              <a:t>Маркировка товара соответствует требованиям нормативных документов РФ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ru-RU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Дл</a:t>
            </a:r>
            <a:r>
              <a:rPr lang="ru-RU" sz="1600" b="0" dirty="0" smtClean="0">
                <a:latin typeface="Arial"/>
              </a:rPr>
              <a:t>я товаров со сроком годности/хранения/службы период, прошедший с даты изготовления до момента поставки должен составлять не более 1/3 от указанного срока.</a:t>
            </a:r>
            <a:endParaRPr kumimoji="0" lang="ru-RU" sz="1600" b="0" i="0" u="none" strike="noStrike" kern="1200" cap="none" spc="0" normalizeH="0" noProof="0" dirty="0" smtClean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5224341" y="5241173"/>
            <a:ext cx="2805113" cy="614362"/>
            <a:chOff x="5224341" y="5241173"/>
            <a:chExt cx="2805113" cy="614362"/>
          </a:xfrm>
        </p:grpSpPr>
        <p:sp>
          <p:nvSpPr>
            <p:cNvPr id="131" name="_color1" descr="© INSCALE GmbH, 26.05.2010&#10;http://www.presentationload.com/"/>
            <p:cNvSpPr>
              <a:spLocks noEditPoints="1"/>
            </p:cNvSpPr>
            <p:nvPr/>
          </p:nvSpPr>
          <p:spPr bwMode="gray">
            <a:xfrm>
              <a:off x="5224341" y="5241173"/>
              <a:ext cx="2805113" cy="61436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0" y="94"/>
                </a:cxn>
                <a:cxn ang="0">
                  <a:pos x="428" y="187"/>
                </a:cxn>
                <a:cxn ang="0">
                  <a:pos x="856" y="94"/>
                </a:cxn>
                <a:cxn ang="0">
                  <a:pos x="428" y="0"/>
                </a:cxn>
                <a:cxn ang="0">
                  <a:pos x="428" y="128"/>
                </a:cxn>
                <a:cxn ang="0">
                  <a:pos x="105" y="73"/>
                </a:cxn>
                <a:cxn ang="0">
                  <a:pos x="428" y="17"/>
                </a:cxn>
                <a:cxn ang="0">
                  <a:pos x="751" y="73"/>
                </a:cxn>
                <a:cxn ang="0">
                  <a:pos x="428" y="128"/>
                </a:cxn>
              </a:cxnLst>
              <a:rect l="0" t="0" r="r" b="b"/>
              <a:pathLst>
                <a:path w="856" h="187">
                  <a:moveTo>
                    <a:pt x="428" y="0"/>
                  </a:moveTo>
                  <a:cubicBezTo>
                    <a:pt x="191" y="0"/>
                    <a:pt x="0" y="42"/>
                    <a:pt x="0" y="94"/>
                  </a:cubicBezTo>
                  <a:cubicBezTo>
                    <a:pt x="0" y="145"/>
                    <a:pt x="191" y="187"/>
                    <a:pt x="428" y="187"/>
                  </a:cubicBezTo>
                  <a:cubicBezTo>
                    <a:pt x="664" y="187"/>
                    <a:pt x="856" y="145"/>
                    <a:pt x="856" y="94"/>
                  </a:cubicBezTo>
                  <a:cubicBezTo>
                    <a:pt x="856" y="42"/>
                    <a:pt x="664" y="0"/>
                    <a:pt x="428" y="0"/>
                  </a:cubicBezTo>
                  <a:close/>
                  <a:moveTo>
                    <a:pt x="428" y="128"/>
                  </a:moveTo>
                  <a:cubicBezTo>
                    <a:pt x="250" y="128"/>
                    <a:pt x="105" y="103"/>
                    <a:pt x="105" y="73"/>
                  </a:cubicBezTo>
                  <a:cubicBezTo>
                    <a:pt x="105" y="42"/>
                    <a:pt x="250" y="17"/>
                    <a:pt x="428" y="17"/>
                  </a:cubicBezTo>
                  <a:cubicBezTo>
                    <a:pt x="606" y="17"/>
                    <a:pt x="751" y="42"/>
                    <a:pt x="751" y="73"/>
                  </a:cubicBezTo>
                  <a:cubicBezTo>
                    <a:pt x="751" y="103"/>
                    <a:pt x="606" y="128"/>
                    <a:pt x="428" y="128"/>
                  </a:cubicBezTo>
                  <a:close/>
                </a:path>
              </a:pathLst>
            </a:custGeom>
            <a:solidFill>
              <a:srgbClr val="FFE600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_color1" descr="© INSCALE GmbH, 26.05.2010&#10;http://www.presentationload.com/"/>
            <p:cNvSpPr>
              <a:spLocks noChangeArrowheads="1"/>
            </p:cNvSpPr>
            <p:nvPr/>
          </p:nvSpPr>
          <p:spPr bwMode="gray">
            <a:xfrm>
              <a:off x="6387543" y="5375275"/>
              <a:ext cx="379412" cy="82550"/>
            </a:xfrm>
            <a:prstGeom prst="ellipse">
              <a:avLst/>
            </a:prstGeom>
            <a:solidFill>
              <a:srgbClr val="808080"/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5227080" y="1524000"/>
            <a:ext cx="1352686" cy="3889908"/>
            <a:chOff x="5227080" y="1524000"/>
            <a:chExt cx="1352686" cy="3889908"/>
          </a:xfrm>
        </p:grpSpPr>
        <p:sp>
          <p:nvSpPr>
            <p:cNvPr id="134" name="_color1" descr="© INSCALE GmbH, 26.05.2010&#10;http://www.presentationload.com/"/>
            <p:cNvSpPr>
              <a:spLocks/>
            </p:cNvSpPr>
            <p:nvPr/>
          </p:nvSpPr>
          <p:spPr bwMode="gray">
            <a:xfrm>
              <a:off x="5257243" y="1524000"/>
              <a:ext cx="1308602" cy="3388884"/>
            </a:xfrm>
            <a:custGeom>
              <a:avLst/>
              <a:gdLst/>
              <a:ahLst/>
              <a:cxnLst>
                <a:cxn ang="0">
                  <a:pos x="379" y="911"/>
                </a:cxn>
                <a:cxn ang="0">
                  <a:pos x="337" y="749"/>
                </a:cxn>
                <a:cxn ang="0">
                  <a:pos x="328" y="727"/>
                </a:cxn>
                <a:cxn ang="0">
                  <a:pos x="215" y="358"/>
                </a:cxn>
                <a:cxn ang="0">
                  <a:pos x="215" y="357"/>
                </a:cxn>
                <a:cxn ang="0">
                  <a:pos x="264" y="193"/>
                </a:cxn>
                <a:cxn ang="0">
                  <a:pos x="277" y="116"/>
                </a:cxn>
                <a:cxn ang="0">
                  <a:pos x="187" y="11"/>
                </a:cxn>
                <a:cxn ang="0">
                  <a:pos x="145" y="59"/>
                </a:cxn>
                <a:cxn ang="0">
                  <a:pos x="138" y="33"/>
                </a:cxn>
                <a:cxn ang="0">
                  <a:pos x="124" y="74"/>
                </a:cxn>
                <a:cxn ang="0">
                  <a:pos x="82" y="12"/>
                </a:cxn>
                <a:cxn ang="0">
                  <a:pos x="75" y="57"/>
                </a:cxn>
                <a:cxn ang="0">
                  <a:pos x="42" y="50"/>
                </a:cxn>
                <a:cxn ang="0">
                  <a:pos x="11" y="111"/>
                </a:cxn>
                <a:cxn ang="0">
                  <a:pos x="11" y="204"/>
                </a:cxn>
                <a:cxn ang="0">
                  <a:pos x="173" y="371"/>
                </a:cxn>
                <a:cxn ang="0">
                  <a:pos x="249" y="751"/>
                </a:cxn>
                <a:cxn ang="0">
                  <a:pos x="250" y="770"/>
                </a:cxn>
                <a:cxn ang="0">
                  <a:pos x="290" y="939"/>
                </a:cxn>
                <a:cxn ang="0">
                  <a:pos x="310" y="984"/>
                </a:cxn>
                <a:cxn ang="0">
                  <a:pos x="379" y="971"/>
                </a:cxn>
                <a:cxn ang="0">
                  <a:pos x="379" y="911"/>
                </a:cxn>
              </a:cxnLst>
              <a:rect l="0" t="0" r="r" b="b"/>
              <a:pathLst>
                <a:path w="385" h="997">
                  <a:moveTo>
                    <a:pt x="379" y="911"/>
                  </a:moveTo>
                  <a:cubicBezTo>
                    <a:pt x="337" y="749"/>
                    <a:pt x="337" y="749"/>
                    <a:pt x="337" y="749"/>
                  </a:cubicBezTo>
                  <a:cubicBezTo>
                    <a:pt x="337" y="749"/>
                    <a:pt x="333" y="736"/>
                    <a:pt x="328" y="727"/>
                  </a:cubicBezTo>
                  <a:cubicBezTo>
                    <a:pt x="215" y="358"/>
                    <a:pt x="215" y="358"/>
                    <a:pt x="215" y="358"/>
                  </a:cubicBezTo>
                  <a:cubicBezTo>
                    <a:pt x="215" y="357"/>
                    <a:pt x="215" y="357"/>
                    <a:pt x="215" y="357"/>
                  </a:cubicBezTo>
                  <a:cubicBezTo>
                    <a:pt x="264" y="193"/>
                    <a:pt x="264" y="193"/>
                    <a:pt x="264" y="193"/>
                  </a:cubicBezTo>
                  <a:cubicBezTo>
                    <a:pt x="276" y="170"/>
                    <a:pt x="277" y="116"/>
                    <a:pt x="277" y="116"/>
                  </a:cubicBezTo>
                  <a:cubicBezTo>
                    <a:pt x="253" y="42"/>
                    <a:pt x="187" y="11"/>
                    <a:pt x="187" y="11"/>
                  </a:cubicBezTo>
                  <a:cubicBezTo>
                    <a:pt x="187" y="11"/>
                    <a:pt x="156" y="46"/>
                    <a:pt x="145" y="59"/>
                  </a:cubicBezTo>
                  <a:cubicBezTo>
                    <a:pt x="144" y="41"/>
                    <a:pt x="138" y="33"/>
                    <a:pt x="138" y="33"/>
                  </a:cubicBezTo>
                  <a:cubicBezTo>
                    <a:pt x="134" y="34"/>
                    <a:pt x="127" y="59"/>
                    <a:pt x="124" y="74"/>
                  </a:cubicBezTo>
                  <a:cubicBezTo>
                    <a:pt x="93" y="0"/>
                    <a:pt x="82" y="12"/>
                    <a:pt x="82" y="12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5" y="57"/>
                    <a:pt x="50" y="49"/>
                    <a:pt x="42" y="50"/>
                  </a:cubicBezTo>
                  <a:cubicBezTo>
                    <a:pt x="24" y="52"/>
                    <a:pt x="11" y="111"/>
                    <a:pt x="11" y="111"/>
                  </a:cubicBezTo>
                  <a:cubicBezTo>
                    <a:pt x="0" y="157"/>
                    <a:pt x="0" y="184"/>
                    <a:pt x="11" y="204"/>
                  </a:cubicBezTo>
                  <a:cubicBezTo>
                    <a:pt x="34" y="243"/>
                    <a:pt x="125" y="328"/>
                    <a:pt x="173" y="371"/>
                  </a:cubicBezTo>
                  <a:cubicBezTo>
                    <a:pt x="193" y="469"/>
                    <a:pt x="249" y="752"/>
                    <a:pt x="249" y="751"/>
                  </a:cubicBezTo>
                  <a:cubicBezTo>
                    <a:pt x="249" y="753"/>
                    <a:pt x="250" y="762"/>
                    <a:pt x="250" y="770"/>
                  </a:cubicBezTo>
                  <a:cubicBezTo>
                    <a:pt x="290" y="939"/>
                    <a:pt x="290" y="939"/>
                    <a:pt x="290" y="939"/>
                  </a:cubicBezTo>
                  <a:cubicBezTo>
                    <a:pt x="290" y="939"/>
                    <a:pt x="299" y="971"/>
                    <a:pt x="310" y="984"/>
                  </a:cubicBezTo>
                  <a:cubicBezTo>
                    <a:pt x="310" y="984"/>
                    <a:pt x="351" y="997"/>
                    <a:pt x="379" y="971"/>
                  </a:cubicBezTo>
                  <a:cubicBezTo>
                    <a:pt x="379" y="971"/>
                    <a:pt x="385" y="940"/>
                    <a:pt x="379" y="911"/>
                  </a:cubicBezTo>
                  <a:close/>
                </a:path>
              </a:pathLst>
            </a:custGeom>
            <a:solidFill>
              <a:srgbClr val="808080"/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35" name="Group 299"/>
            <p:cNvGrpSpPr>
              <a:grpSpLocks/>
            </p:cNvGrpSpPr>
            <p:nvPr/>
          </p:nvGrpSpPr>
          <p:grpSpPr bwMode="gray">
            <a:xfrm>
              <a:off x="5227080" y="1558793"/>
              <a:ext cx="1025535" cy="2583994"/>
              <a:chOff x="393" y="1131"/>
              <a:chExt cx="639" cy="1608"/>
            </a:xfrm>
            <a:solidFill>
              <a:srgbClr val="C0C0C0"/>
            </a:solidFill>
          </p:grpSpPr>
          <p:sp>
            <p:nvSpPr>
              <p:cNvPr id="148" name="_color1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674" y="1131"/>
                <a:ext cx="331" cy="823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79" y="387"/>
                  </a:cxn>
                  <a:cxn ang="0">
                    <a:pos x="102" y="315"/>
                  </a:cxn>
                  <a:cxn ang="0">
                    <a:pos x="145" y="170"/>
                  </a:cxn>
                  <a:cxn ang="0">
                    <a:pos x="153" y="106"/>
                  </a:cxn>
                  <a:cxn ang="0">
                    <a:pos x="63" y="1"/>
                  </a:cxn>
                  <a:cxn ang="0">
                    <a:pos x="0" y="64"/>
                  </a:cxn>
                </a:cxnLst>
                <a:rect l="0" t="0" r="r" b="b"/>
                <a:pathLst>
                  <a:path w="156" h="389">
                    <a:moveTo>
                      <a:pt x="0" y="64"/>
                    </a:moveTo>
                    <a:cubicBezTo>
                      <a:pt x="0" y="64"/>
                      <a:pt x="66" y="329"/>
                      <a:pt x="79" y="387"/>
                    </a:cubicBezTo>
                    <a:cubicBezTo>
                      <a:pt x="79" y="389"/>
                      <a:pt x="101" y="320"/>
                      <a:pt x="102" y="315"/>
                    </a:cubicBezTo>
                    <a:cubicBezTo>
                      <a:pt x="118" y="266"/>
                      <a:pt x="145" y="170"/>
                      <a:pt x="145" y="170"/>
                    </a:cubicBezTo>
                    <a:cubicBezTo>
                      <a:pt x="145" y="170"/>
                      <a:pt x="156" y="134"/>
                      <a:pt x="153" y="106"/>
                    </a:cubicBezTo>
                    <a:cubicBezTo>
                      <a:pt x="149" y="72"/>
                      <a:pt x="91" y="0"/>
                      <a:pt x="63" y="1"/>
                    </a:cubicBezTo>
                    <a:cubicBezTo>
                      <a:pt x="39" y="2"/>
                      <a:pt x="0" y="64"/>
                      <a:pt x="0" y="64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9" name="_color1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393" y="1214"/>
                <a:ext cx="639" cy="1525"/>
              </a:xfrm>
              <a:custGeom>
                <a:avLst/>
                <a:gdLst/>
                <a:ahLst/>
                <a:cxnLst>
                  <a:cxn ang="0">
                    <a:pos x="259" y="721"/>
                  </a:cxn>
                  <a:cxn ang="0">
                    <a:pos x="302" y="710"/>
                  </a:cxn>
                  <a:cxn ang="0">
                    <a:pos x="203" y="315"/>
                  </a:cxn>
                  <a:cxn ang="0">
                    <a:pos x="126" y="28"/>
                  </a:cxn>
                  <a:cxn ang="0">
                    <a:pos x="51" y="1"/>
                  </a:cxn>
                  <a:cxn ang="0">
                    <a:pos x="23" y="49"/>
                  </a:cxn>
                  <a:cxn ang="0">
                    <a:pos x="20" y="155"/>
                  </a:cxn>
                  <a:cxn ang="0">
                    <a:pos x="80" y="225"/>
                  </a:cxn>
                  <a:cxn ang="0">
                    <a:pos x="182" y="322"/>
                  </a:cxn>
                  <a:cxn ang="0">
                    <a:pos x="258" y="700"/>
                  </a:cxn>
                  <a:cxn ang="0">
                    <a:pos x="259" y="721"/>
                  </a:cxn>
                </a:cxnLst>
                <a:rect l="0" t="0" r="r" b="b"/>
                <a:pathLst>
                  <a:path w="302" h="721">
                    <a:moveTo>
                      <a:pt x="259" y="721"/>
                    </a:moveTo>
                    <a:cubicBezTo>
                      <a:pt x="302" y="710"/>
                      <a:pt x="302" y="710"/>
                      <a:pt x="302" y="710"/>
                    </a:cubicBezTo>
                    <a:cubicBezTo>
                      <a:pt x="203" y="315"/>
                      <a:pt x="203" y="315"/>
                      <a:pt x="203" y="315"/>
                    </a:cubicBezTo>
                    <a:cubicBezTo>
                      <a:pt x="126" y="28"/>
                      <a:pt x="126" y="28"/>
                      <a:pt x="126" y="28"/>
                    </a:cubicBezTo>
                    <a:cubicBezTo>
                      <a:pt x="126" y="28"/>
                      <a:pt x="82" y="0"/>
                      <a:pt x="51" y="1"/>
                    </a:cubicBezTo>
                    <a:cubicBezTo>
                      <a:pt x="51" y="1"/>
                      <a:pt x="37" y="1"/>
                      <a:pt x="23" y="49"/>
                    </a:cubicBezTo>
                    <a:cubicBezTo>
                      <a:pt x="23" y="49"/>
                      <a:pt x="0" y="120"/>
                      <a:pt x="20" y="155"/>
                    </a:cubicBezTo>
                    <a:cubicBezTo>
                      <a:pt x="40" y="189"/>
                      <a:pt x="80" y="225"/>
                      <a:pt x="80" y="225"/>
                    </a:cubicBezTo>
                    <a:cubicBezTo>
                      <a:pt x="80" y="225"/>
                      <a:pt x="157" y="302"/>
                      <a:pt x="182" y="322"/>
                    </a:cubicBezTo>
                    <a:cubicBezTo>
                      <a:pt x="182" y="322"/>
                      <a:pt x="239" y="605"/>
                      <a:pt x="258" y="700"/>
                    </a:cubicBezTo>
                    <a:cubicBezTo>
                      <a:pt x="259" y="705"/>
                      <a:pt x="259" y="718"/>
                      <a:pt x="259" y="721"/>
                    </a:cubicBezTo>
                  </a:path>
                </a:pathLst>
              </a:custGeom>
              <a:grpFill/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6" name="Group 302"/>
            <p:cNvGrpSpPr>
              <a:grpSpLocks/>
            </p:cNvGrpSpPr>
            <p:nvPr/>
          </p:nvGrpSpPr>
          <p:grpSpPr bwMode="gray">
            <a:xfrm>
              <a:off x="6097161" y="3993943"/>
              <a:ext cx="482605" cy="1419965"/>
              <a:chOff x="934" y="2653"/>
              <a:chExt cx="301" cy="887"/>
            </a:xfrm>
          </p:grpSpPr>
          <p:sp>
            <p:nvSpPr>
              <p:cNvPr id="145" name="Freeform 303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934" y="2653"/>
                <a:ext cx="294" cy="546"/>
              </a:xfrm>
              <a:custGeom>
                <a:avLst/>
                <a:gdLst/>
                <a:ahLst/>
                <a:cxnLst>
                  <a:cxn ang="0">
                    <a:pos x="96" y="241"/>
                  </a:cxn>
                  <a:cxn ang="0">
                    <a:pos x="131" y="242"/>
                  </a:cxn>
                  <a:cxn ang="0">
                    <a:pos x="131" y="243"/>
                  </a:cxn>
                  <a:cxn ang="0">
                    <a:pos x="131" y="185"/>
                  </a:cxn>
                  <a:cxn ang="0">
                    <a:pos x="90" y="26"/>
                  </a:cxn>
                  <a:cxn ang="0">
                    <a:pos x="83" y="6"/>
                  </a:cxn>
                  <a:cxn ang="0">
                    <a:pos x="83" y="6"/>
                  </a:cxn>
                  <a:cxn ang="0">
                    <a:pos x="82" y="5"/>
                  </a:cxn>
                  <a:cxn ang="0">
                    <a:pos x="82" y="4"/>
                  </a:cxn>
                  <a:cxn ang="0">
                    <a:pos x="41" y="5"/>
                  </a:cxn>
                  <a:cxn ang="0">
                    <a:pos x="1" y="23"/>
                  </a:cxn>
                  <a:cxn ang="0">
                    <a:pos x="1" y="25"/>
                  </a:cxn>
                  <a:cxn ang="0">
                    <a:pos x="2" y="44"/>
                  </a:cxn>
                  <a:cxn ang="0">
                    <a:pos x="42" y="213"/>
                  </a:cxn>
                  <a:cxn ang="0">
                    <a:pos x="62" y="258"/>
                  </a:cxn>
                  <a:cxn ang="0">
                    <a:pos x="62" y="258"/>
                  </a:cxn>
                  <a:cxn ang="0">
                    <a:pos x="62" y="257"/>
                  </a:cxn>
                  <a:cxn ang="0">
                    <a:pos x="96" y="241"/>
                  </a:cxn>
                </a:cxnLst>
                <a:rect l="0" t="0" r="r" b="b"/>
                <a:pathLst>
                  <a:path w="137" h="258">
                    <a:moveTo>
                      <a:pt x="96" y="241"/>
                    </a:moveTo>
                    <a:cubicBezTo>
                      <a:pt x="114" y="237"/>
                      <a:pt x="130" y="237"/>
                      <a:pt x="131" y="242"/>
                    </a:cubicBezTo>
                    <a:cubicBezTo>
                      <a:pt x="131" y="242"/>
                      <a:pt x="131" y="242"/>
                      <a:pt x="131" y="243"/>
                    </a:cubicBezTo>
                    <a:cubicBezTo>
                      <a:pt x="132" y="235"/>
                      <a:pt x="137" y="207"/>
                      <a:pt x="131" y="185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87" y="16"/>
                      <a:pt x="83" y="6"/>
                    </a:cubicBezTo>
                    <a:cubicBezTo>
                      <a:pt x="83" y="6"/>
                      <a:pt x="83" y="6"/>
                      <a:pt x="83" y="6"/>
                    </a:cubicBezTo>
                    <a:cubicBezTo>
                      <a:pt x="82" y="5"/>
                      <a:pt x="82" y="5"/>
                      <a:pt x="82" y="5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78" y="0"/>
                      <a:pt x="61" y="0"/>
                      <a:pt x="41" y="5"/>
                    </a:cubicBezTo>
                    <a:cubicBezTo>
                      <a:pt x="19" y="10"/>
                      <a:pt x="0" y="17"/>
                      <a:pt x="1" y="23"/>
                    </a:cubicBezTo>
                    <a:cubicBezTo>
                      <a:pt x="1" y="24"/>
                      <a:pt x="1" y="25"/>
                      <a:pt x="1" y="25"/>
                    </a:cubicBezTo>
                    <a:cubicBezTo>
                      <a:pt x="1" y="27"/>
                      <a:pt x="2" y="44"/>
                      <a:pt x="2" y="44"/>
                    </a:cubicBezTo>
                    <a:cubicBezTo>
                      <a:pt x="42" y="213"/>
                      <a:pt x="42" y="213"/>
                      <a:pt x="42" y="213"/>
                    </a:cubicBezTo>
                    <a:cubicBezTo>
                      <a:pt x="42" y="213"/>
                      <a:pt x="54" y="253"/>
                      <a:pt x="62" y="258"/>
                    </a:cubicBezTo>
                    <a:cubicBezTo>
                      <a:pt x="62" y="258"/>
                      <a:pt x="62" y="258"/>
                      <a:pt x="62" y="258"/>
                    </a:cubicBezTo>
                    <a:cubicBezTo>
                      <a:pt x="62" y="258"/>
                      <a:pt x="62" y="257"/>
                      <a:pt x="62" y="257"/>
                    </a:cubicBezTo>
                    <a:cubicBezTo>
                      <a:pt x="60" y="252"/>
                      <a:pt x="77" y="246"/>
                      <a:pt x="96" y="241"/>
                    </a:cubicBezTo>
                    <a:close/>
                  </a:path>
                </a:pathLst>
              </a:custGeom>
              <a:solidFill>
                <a:srgbClr val="F0F0F0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6" name="Freeform 304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1064" y="3153"/>
                <a:ext cx="150" cy="57"/>
              </a:xfrm>
              <a:custGeom>
                <a:avLst/>
                <a:gdLst/>
                <a:ahLst/>
                <a:cxnLst>
                  <a:cxn ang="0">
                    <a:pos x="47" y="12"/>
                  </a:cxn>
                  <a:cxn ang="0">
                    <a:pos x="49" y="21"/>
                  </a:cxn>
                  <a:cxn ang="0">
                    <a:pos x="71" y="8"/>
                  </a:cxn>
                  <a:cxn ang="0">
                    <a:pos x="71" y="7"/>
                  </a:cxn>
                  <a:cxn ang="0">
                    <a:pos x="71" y="6"/>
                  </a:cxn>
                  <a:cxn ang="0">
                    <a:pos x="71" y="5"/>
                  </a:cxn>
                  <a:cxn ang="0">
                    <a:pos x="36" y="4"/>
                  </a:cxn>
                  <a:cxn ang="0">
                    <a:pos x="2" y="20"/>
                  </a:cxn>
                  <a:cxn ang="0">
                    <a:pos x="2" y="21"/>
                  </a:cxn>
                  <a:cxn ang="0">
                    <a:pos x="32" y="25"/>
                  </a:cxn>
                  <a:cxn ang="0">
                    <a:pos x="30" y="17"/>
                  </a:cxn>
                  <a:cxn ang="0">
                    <a:pos x="47" y="12"/>
                  </a:cxn>
                </a:cxnLst>
                <a:rect l="0" t="0" r="r" b="b"/>
                <a:pathLst>
                  <a:path w="71" h="27">
                    <a:moveTo>
                      <a:pt x="47" y="12"/>
                    </a:moveTo>
                    <a:cubicBezTo>
                      <a:pt x="49" y="21"/>
                      <a:pt x="49" y="21"/>
                      <a:pt x="49" y="21"/>
                    </a:cubicBezTo>
                    <a:cubicBezTo>
                      <a:pt x="60" y="17"/>
                      <a:pt x="69" y="12"/>
                      <a:pt x="71" y="8"/>
                    </a:cubicBezTo>
                    <a:cubicBezTo>
                      <a:pt x="71" y="8"/>
                      <a:pt x="71" y="7"/>
                      <a:pt x="71" y="7"/>
                    </a:cubicBezTo>
                    <a:cubicBezTo>
                      <a:pt x="71" y="7"/>
                      <a:pt x="71" y="6"/>
                      <a:pt x="71" y="6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70" y="0"/>
                      <a:pt x="54" y="0"/>
                      <a:pt x="36" y="4"/>
                    </a:cubicBezTo>
                    <a:cubicBezTo>
                      <a:pt x="17" y="9"/>
                      <a:pt x="0" y="15"/>
                      <a:pt x="2" y="20"/>
                    </a:cubicBezTo>
                    <a:cubicBezTo>
                      <a:pt x="2" y="20"/>
                      <a:pt x="2" y="21"/>
                      <a:pt x="2" y="21"/>
                    </a:cubicBezTo>
                    <a:cubicBezTo>
                      <a:pt x="5" y="25"/>
                      <a:pt x="18" y="27"/>
                      <a:pt x="32" y="25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6" y="13"/>
                      <a:pt x="47" y="12"/>
                      <a:pt x="47" y="12"/>
                    </a:cubicBezTo>
                    <a:close/>
                  </a:path>
                </a:pathLst>
              </a:custGeom>
              <a:solidFill>
                <a:srgbClr val="C0C0C0"/>
              </a:solidFill>
              <a:ln w="25400" cap="flat" cmpd="sng" algn="ctr">
                <a:solidFill>
                  <a:srgbClr val="808080"/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7" name="Freeform 305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1127" y="3172"/>
                <a:ext cx="108" cy="368"/>
              </a:xfrm>
              <a:custGeom>
                <a:avLst/>
                <a:gdLst/>
                <a:ahLst/>
                <a:cxnLst>
                  <a:cxn ang="0">
                    <a:pos x="51" y="174"/>
                  </a:cxn>
                  <a:cxn ang="0">
                    <a:pos x="19" y="9"/>
                  </a:cxn>
                  <a:cxn ang="0">
                    <a:pos x="17" y="0"/>
                  </a:cxn>
                  <a:cxn ang="0">
                    <a:pos x="0" y="5"/>
                  </a:cxn>
                  <a:cxn ang="0">
                    <a:pos x="2" y="13"/>
                  </a:cxn>
                  <a:cxn ang="0">
                    <a:pos x="50" y="174"/>
                  </a:cxn>
                  <a:cxn ang="0">
                    <a:pos x="51" y="174"/>
                  </a:cxn>
                </a:cxnLst>
                <a:rect l="0" t="0" r="r" b="b"/>
                <a:pathLst>
                  <a:path w="51" h="174">
                    <a:moveTo>
                      <a:pt x="51" y="174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6" y="1"/>
                      <a:pt x="0" y="5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50" y="174"/>
                      <a:pt x="50" y="174"/>
                      <a:pt x="50" y="174"/>
                    </a:cubicBezTo>
                    <a:lnTo>
                      <a:pt x="51" y="17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37" name="_color1" descr="© INSCALE GmbH, 26.05.2010&#10;http://www.presentationload.com/"/>
            <p:cNvSpPr>
              <a:spLocks/>
            </p:cNvSpPr>
            <p:nvPr/>
          </p:nvSpPr>
          <p:spPr bwMode="gray">
            <a:xfrm>
              <a:off x="5440540" y="1547196"/>
              <a:ext cx="508128" cy="1326791"/>
            </a:xfrm>
            <a:custGeom>
              <a:avLst/>
              <a:gdLst/>
              <a:ahLst/>
              <a:cxnLst>
                <a:cxn ang="0">
                  <a:pos x="70" y="67"/>
                </a:cxn>
                <a:cxn ang="0">
                  <a:pos x="28" y="5"/>
                </a:cxn>
                <a:cxn ang="0">
                  <a:pos x="8" y="147"/>
                </a:cxn>
                <a:cxn ang="0">
                  <a:pos x="113" y="333"/>
                </a:cxn>
                <a:cxn ang="0">
                  <a:pos x="149" y="390"/>
                </a:cxn>
                <a:cxn ang="0">
                  <a:pos x="145" y="375"/>
                </a:cxn>
                <a:cxn ang="0">
                  <a:pos x="70" y="67"/>
                </a:cxn>
              </a:cxnLst>
              <a:rect l="0" t="0" r="r" b="b"/>
              <a:pathLst>
                <a:path w="149" h="390">
                  <a:moveTo>
                    <a:pt x="70" y="67"/>
                  </a:moveTo>
                  <a:cubicBezTo>
                    <a:pt x="70" y="67"/>
                    <a:pt x="43" y="0"/>
                    <a:pt x="28" y="5"/>
                  </a:cubicBezTo>
                  <a:cubicBezTo>
                    <a:pt x="14" y="10"/>
                    <a:pt x="0" y="112"/>
                    <a:pt x="8" y="147"/>
                  </a:cubicBezTo>
                  <a:cubicBezTo>
                    <a:pt x="21" y="199"/>
                    <a:pt x="113" y="333"/>
                    <a:pt x="113" y="333"/>
                  </a:cubicBezTo>
                  <a:cubicBezTo>
                    <a:pt x="149" y="390"/>
                    <a:pt x="149" y="390"/>
                    <a:pt x="149" y="390"/>
                  </a:cubicBezTo>
                  <a:cubicBezTo>
                    <a:pt x="145" y="375"/>
                    <a:pt x="145" y="375"/>
                    <a:pt x="145" y="375"/>
                  </a:cubicBezTo>
                  <a:lnTo>
                    <a:pt x="70" y="67"/>
                  </a:lnTo>
                  <a:close/>
                </a:path>
              </a:pathLst>
            </a:custGeom>
            <a:solidFill>
              <a:srgbClr val="999999"/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38" name="Group 309"/>
            <p:cNvGrpSpPr>
              <a:grpSpLocks/>
            </p:cNvGrpSpPr>
            <p:nvPr/>
          </p:nvGrpSpPr>
          <p:grpSpPr bwMode="gray">
            <a:xfrm>
              <a:off x="6118233" y="4124226"/>
              <a:ext cx="424600" cy="584528"/>
              <a:chOff x="3018" y="2598"/>
              <a:chExt cx="300" cy="407"/>
            </a:xfrm>
          </p:grpSpPr>
          <p:sp>
            <p:nvSpPr>
              <p:cNvPr id="139" name="_color1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3018" y="2598"/>
                <a:ext cx="215" cy="73"/>
              </a:xfrm>
              <a:custGeom>
                <a:avLst/>
                <a:gdLst/>
                <a:ahLst/>
                <a:cxnLst>
                  <a:cxn ang="0">
                    <a:pos x="90" y="13"/>
                  </a:cxn>
                  <a:cxn ang="0">
                    <a:pos x="90" y="10"/>
                  </a:cxn>
                  <a:cxn ang="0">
                    <a:pos x="40" y="5"/>
                  </a:cxn>
                  <a:cxn ang="0">
                    <a:pos x="2" y="29"/>
                  </a:cxn>
                  <a:cxn ang="0">
                    <a:pos x="3" y="31"/>
                  </a:cxn>
                  <a:cxn ang="0">
                    <a:pos x="41" y="10"/>
                  </a:cxn>
                  <a:cxn ang="0">
                    <a:pos x="90" y="13"/>
                  </a:cxn>
                </a:cxnLst>
                <a:rect l="0" t="0" r="r" b="b"/>
                <a:pathLst>
                  <a:path w="91" h="31">
                    <a:moveTo>
                      <a:pt x="90" y="13"/>
                    </a:moveTo>
                    <a:cubicBezTo>
                      <a:pt x="91" y="12"/>
                      <a:pt x="90" y="10"/>
                      <a:pt x="90" y="10"/>
                    </a:cubicBezTo>
                    <a:cubicBezTo>
                      <a:pt x="89" y="4"/>
                      <a:pt x="63" y="0"/>
                      <a:pt x="40" y="5"/>
                    </a:cubicBezTo>
                    <a:cubicBezTo>
                      <a:pt x="16" y="11"/>
                      <a:pt x="0" y="23"/>
                      <a:pt x="2" y="29"/>
                    </a:cubicBezTo>
                    <a:cubicBezTo>
                      <a:pt x="2" y="29"/>
                      <a:pt x="2" y="31"/>
                      <a:pt x="3" y="31"/>
                    </a:cubicBezTo>
                    <a:cubicBezTo>
                      <a:pt x="5" y="25"/>
                      <a:pt x="20" y="15"/>
                      <a:pt x="41" y="10"/>
                    </a:cubicBezTo>
                    <a:cubicBezTo>
                      <a:pt x="61" y="5"/>
                      <a:pt x="84" y="8"/>
                      <a:pt x="90" y="13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0" name="_color1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3030" y="2645"/>
                <a:ext cx="215" cy="74"/>
              </a:xfrm>
              <a:custGeom>
                <a:avLst/>
                <a:gdLst/>
                <a:ahLst/>
                <a:cxnLst>
                  <a:cxn ang="0">
                    <a:pos x="91" y="12"/>
                  </a:cxn>
                  <a:cxn ang="0">
                    <a:pos x="90" y="9"/>
                  </a:cxn>
                  <a:cxn ang="0">
                    <a:pos x="39" y="5"/>
                  </a:cxn>
                  <a:cxn ang="0">
                    <a:pos x="1" y="29"/>
                  </a:cxn>
                  <a:cxn ang="0">
                    <a:pos x="2" y="31"/>
                  </a:cxn>
                  <a:cxn ang="0">
                    <a:pos x="40" y="10"/>
                  </a:cxn>
                  <a:cxn ang="0">
                    <a:pos x="91" y="12"/>
                  </a:cxn>
                </a:cxnLst>
                <a:rect l="0" t="0" r="r" b="b"/>
                <a:pathLst>
                  <a:path w="91" h="31">
                    <a:moveTo>
                      <a:pt x="91" y="12"/>
                    </a:moveTo>
                    <a:cubicBezTo>
                      <a:pt x="91" y="12"/>
                      <a:pt x="90" y="10"/>
                      <a:pt x="90" y="9"/>
                    </a:cubicBezTo>
                    <a:cubicBezTo>
                      <a:pt x="89" y="3"/>
                      <a:pt x="63" y="0"/>
                      <a:pt x="39" y="5"/>
                    </a:cubicBezTo>
                    <a:cubicBezTo>
                      <a:pt x="16" y="10"/>
                      <a:pt x="0" y="22"/>
                      <a:pt x="1" y="29"/>
                    </a:cubicBezTo>
                    <a:cubicBezTo>
                      <a:pt x="1" y="29"/>
                      <a:pt x="1" y="31"/>
                      <a:pt x="2" y="31"/>
                    </a:cubicBezTo>
                    <a:cubicBezTo>
                      <a:pt x="5" y="25"/>
                      <a:pt x="20" y="14"/>
                      <a:pt x="40" y="10"/>
                    </a:cubicBezTo>
                    <a:cubicBezTo>
                      <a:pt x="61" y="5"/>
                      <a:pt x="84" y="8"/>
                      <a:pt x="91" y="1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" name="_color1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3039" y="2690"/>
                <a:ext cx="218" cy="76"/>
              </a:xfrm>
              <a:custGeom>
                <a:avLst/>
                <a:gdLst/>
                <a:ahLst/>
                <a:cxnLst>
                  <a:cxn ang="0">
                    <a:pos x="92" y="13"/>
                  </a:cxn>
                  <a:cxn ang="0">
                    <a:pos x="91" y="10"/>
                  </a:cxn>
                  <a:cxn ang="0">
                    <a:pos x="40" y="5"/>
                  </a:cxn>
                  <a:cxn ang="0">
                    <a:pos x="2" y="29"/>
                  </a:cxn>
                  <a:cxn ang="0">
                    <a:pos x="2" y="32"/>
                  </a:cxn>
                  <a:cxn ang="0">
                    <a:pos x="41" y="10"/>
                  </a:cxn>
                  <a:cxn ang="0">
                    <a:pos x="92" y="13"/>
                  </a:cxn>
                </a:cxnLst>
                <a:rect l="0" t="0" r="r" b="b"/>
                <a:pathLst>
                  <a:path w="92" h="32">
                    <a:moveTo>
                      <a:pt x="92" y="13"/>
                    </a:moveTo>
                    <a:cubicBezTo>
                      <a:pt x="92" y="12"/>
                      <a:pt x="91" y="10"/>
                      <a:pt x="91" y="10"/>
                    </a:cubicBezTo>
                    <a:cubicBezTo>
                      <a:pt x="90" y="3"/>
                      <a:pt x="64" y="0"/>
                      <a:pt x="40" y="5"/>
                    </a:cubicBezTo>
                    <a:cubicBezTo>
                      <a:pt x="16" y="11"/>
                      <a:pt x="0" y="23"/>
                      <a:pt x="2" y="29"/>
                    </a:cubicBezTo>
                    <a:cubicBezTo>
                      <a:pt x="2" y="30"/>
                      <a:pt x="2" y="31"/>
                      <a:pt x="2" y="32"/>
                    </a:cubicBezTo>
                    <a:cubicBezTo>
                      <a:pt x="5" y="25"/>
                      <a:pt x="20" y="15"/>
                      <a:pt x="41" y="10"/>
                    </a:cubicBezTo>
                    <a:cubicBezTo>
                      <a:pt x="62" y="5"/>
                      <a:pt x="85" y="8"/>
                      <a:pt x="92" y="13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" name="_color1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3072" y="2832"/>
                <a:ext cx="222" cy="76"/>
              </a:xfrm>
              <a:custGeom>
                <a:avLst/>
                <a:gdLst/>
                <a:ahLst/>
                <a:cxnLst>
                  <a:cxn ang="0">
                    <a:pos x="94" y="13"/>
                  </a:cxn>
                  <a:cxn ang="0">
                    <a:pos x="93" y="10"/>
                  </a:cxn>
                  <a:cxn ang="0">
                    <a:pos x="41" y="6"/>
                  </a:cxn>
                  <a:cxn ang="0">
                    <a:pos x="2" y="30"/>
                  </a:cxn>
                  <a:cxn ang="0">
                    <a:pos x="3" y="32"/>
                  </a:cxn>
                  <a:cxn ang="0">
                    <a:pos x="42" y="10"/>
                  </a:cxn>
                  <a:cxn ang="0">
                    <a:pos x="94" y="13"/>
                  </a:cxn>
                </a:cxnLst>
                <a:rect l="0" t="0" r="r" b="b"/>
                <a:pathLst>
                  <a:path w="94" h="32">
                    <a:moveTo>
                      <a:pt x="94" y="13"/>
                    </a:moveTo>
                    <a:cubicBezTo>
                      <a:pt x="94" y="12"/>
                      <a:pt x="93" y="11"/>
                      <a:pt x="93" y="10"/>
                    </a:cubicBezTo>
                    <a:cubicBezTo>
                      <a:pt x="92" y="4"/>
                      <a:pt x="65" y="0"/>
                      <a:pt x="41" y="6"/>
                    </a:cubicBezTo>
                    <a:cubicBezTo>
                      <a:pt x="17" y="11"/>
                      <a:pt x="0" y="23"/>
                      <a:pt x="2" y="30"/>
                    </a:cubicBezTo>
                    <a:cubicBezTo>
                      <a:pt x="2" y="30"/>
                      <a:pt x="2" y="32"/>
                      <a:pt x="3" y="32"/>
                    </a:cubicBezTo>
                    <a:cubicBezTo>
                      <a:pt x="6" y="26"/>
                      <a:pt x="21" y="15"/>
                      <a:pt x="42" y="10"/>
                    </a:cubicBezTo>
                    <a:cubicBezTo>
                      <a:pt x="63" y="5"/>
                      <a:pt x="87" y="8"/>
                      <a:pt x="94" y="13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" name="_color1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3084" y="2879"/>
                <a:ext cx="222" cy="78"/>
              </a:xfrm>
              <a:custGeom>
                <a:avLst/>
                <a:gdLst/>
                <a:ahLst/>
                <a:cxnLst>
                  <a:cxn ang="0">
                    <a:pos x="94" y="14"/>
                  </a:cxn>
                  <a:cxn ang="0">
                    <a:pos x="93" y="11"/>
                  </a:cxn>
                  <a:cxn ang="0">
                    <a:pos x="41" y="6"/>
                  </a:cxn>
                  <a:cxn ang="0">
                    <a:pos x="2" y="30"/>
                  </a:cxn>
                  <a:cxn ang="0">
                    <a:pos x="3" y="33"/>
                  </a:cxn>
                  <a:cxn ang="0">
                    <a:pos x="42" y="11"/>
                  </a:cxn>
                  <a:cxn ang="0">
                    <a:pos x="94" y="14"/>
                  </a:cxn>
                </a:cxnLst>
                <a:rect l="0" t="0" r="r" b="b"/>
                <a:pathLst>
                  <a:path w="94" h="33">
                    <a:moveTo>
                      <a:pt x="94" y="14"/>
                    </a:moveTo>
                    <a:cubicBezTo>
                      <a:pt x="94" y="13"/>
                      <a:pt x="93" y="11"/>
                      <a:pt x="93" y="11"/>
                    </a:cubicBezTo>
                    <a:cubicBezTo>
                      <a:pt x="92" y="4"/>
                      <a:pt x="65" y="0"/>
                      <a:pt x="41" y="6"/>
                    </a:cubicBezTo>
                    <a:cubicBezTo>
                      <a:pt x="17" y="12"/>
                      <a:pt x="0" y="24"/>
                      <a:pt x="2" y="30"/>
                    </a:cubicBezTo>
                    <a:cubicBezTo>
                      <a:pt x="2" y="31"/>
                      <a:pt x="2" y="32"/>
                      <a:pt x="3" y="33"/>
                    </a:cubicBezTo>
                    <a:cubicBezTo>
                      <a:pt x="5" y="26"/>
                      <a:pt x="21" y="16"/>
                      <a:pt x="42" y="11"/>
                    </a:cubicBezTo>
                    <a:cubicBezTo>
                      <a:pt x="63" y="6"/>
                      <a:pt x="87" y="9"/>
                      <a:pt x="94" y="14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" name="_color1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3096" y="2927"/>
                <a:ext cx="222" cy="78"/>
              </a:xfrm>
              <a:custGeom>
                <a:avLst/>
                <a:gdLst/>
                <a:ahLst/>
                <a:cxnLst>
                  <a:cxn ang="0">
                    <a:pos x="93" y="10"/>
                  </a:cxn>
                  <a:cxn ang="0">
                    <a:pos x="41" y="6"/>
                  </a:cxn>
                  <a:cxn ang="0">
                    <a:pos x="2" y="30"/>
                  </a:cxn>
                  <a:cxn ang="0">
                    <a:pos x="2" y="33"/>
                  </a:cxn>
                  <a:cxn ang="0">
                    <a:pos x="42" y="10"/>
                  </a:cxn>
                  <a:cxn ang="0">
                    <a:pos x="93" y="13"/>
                  </a:cxn>
                  <a:cxn ang="0">
                    <a:pos x="93" y="10"/>
                  </a:cxn>
                </a:cxnLst>
                <a:rect l="0" t="0" r="r" b="b"/>
                <a:pathLst>
                  <a:path w="94" h="33">
                    <a:moveTo>
                      <a:pt x="93" y="10"/>
                    </a:moveTo>
                    <a:cubicBezTo>
                      <a:pt x="92" y="4"/>
                      <a:pt x="65" y="0"/>
                      <a:pt x="41" y="6"/>
                    </a:cubicBezTo>
                    <a:cubicBezTo>
                      <a:pt x="17" y="11"/>
                      <a:pt x="0" y="24"/>
                      <a:pt x="2" y="30"/>
                    </a:cubicBezTo>
                    <a:cubicBezTo>
                      <a:pt x="2" y="31"/>
                      <a:pt x="2" y="32"/>
                      <a:pt x="2" y="33"/>
                    </a:cubicBezTo>
                    <a:cubicBezTo>
                      <a:pt x="5" y="26"/>
                      <a:pt x="21" y="15"/>
                      <a:pt x="42" y="10"/>
                    </a:cubicBezTo>
                    <a:cubicBezTo>
                      <a:pt x="63" y="6"/>
                      <a:pt x="87" y="8"/>
                      <a:pt x="93" y="13"/>
                    </a:cubicBezTo>
                    <a:cubicBezTo>
                      <a:pt x="94" y="12"/>
                      <a:pt x="93" y="11"/>
                      <a:pt x="93" y="10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0" name="Group 149"/>
          <p:cNvGrpSpPr/>
          <p:nvPr/>
        </p:nvGrpSpPr>
        <p:grpSpPr>
          <a:xfrm flipH="1">
            <a:off x="7664456" y="1824282"/>
            <a:ext cx="1020784" cy="2935458"/>
            <a:chOff x="9037080" y="1267254"/>
            <a:chExt cx="1352686" cy="3889908"/>
          </a:xfrm>
        </p:grpSpPr>
        <p:sp>
          <p:nvSpPr>
            <p:cNvPr id="151" name="_color1" descr="© INSCALE GmbH, 26.05.2010&#10;http://www.presentationload.com/"/>
            <p:cNvSpPr>
              <a:spLocks/>
            </p:cNvSpPr>
            <p:nvPr/>
          </p:nvSpPr>
          <p:spPr bwMode="gray">
            <a:xfrm>
              <a:off x="9067243" y="1267254"/>
              <a:ext cx="1308602" cy="3388884"/>
            </a:xfrm>
            <a:custGeom>
              <a:avLst/>
              <a:gdLst/>
              <a:ahLst/>
              <a:cxnLst>
                <a:cxn ang="0">
                  <a:pos x="379" y="911"/>
                </a:cxn>
                <a:cxn ang="0">
                  <a:pos x="337" y="749"/>
                </a:cxn>
                <a:cxn ang="0">
                  <a:pos x="328" y="727"/>
                </a:cxn>
                <a:cxn ang="0">
                  <a:pos x="215" y="358"/>
                </a:cxn>
                <a:cxn ang="0">
                  <a:pos x="215" y="357"/>
                </a:cxn>
                <a:cxn ang="0">
                  <a:pos x="264" y="193"/>
                </a:cxn>
                <a:cxn ang="0">
                  <a:pos x="277" y="116"/>
                </a:cxn>
                <a:cxn ang="0">
                  <a:pos x="187" y="11"/>
                </a:cxn>
                <a:cxn ang="0">
                  <a:pos x="145" y="59"/>
                </a:cxn>
                <a:cxn ang="0">
                  <a:pos x="138" y="33"/>
                </a:cxn>
                <a:cxn ang="0">
                  <a:pos x="124" y="74"/>
                </a:cxn>
                <a:cxn ang="0">
                  <a:pos x="82" y="12"/>
                </a:cxn>
                <a:cxn ang="0">
                  <a:pos x="75" y="57"/>
                </a:cxn>
                <a:cxn ang="0">
                  <a:pos x="42" y="50"/>
                </a:cxn>
                <a:cxn ang="0">
                  <a:pos x="11" y="111"/>
                </a:cxn>
                <a:cxn ang="0">
                  <a:pos x="11" y="204"/>
                </a:cxn>
                <a:cxn ang="0">
                  <a:pos x="173" y="371"/>
                </a:cxn>
                <a:cxn ang="0">
                  <a:pos x="249" y="751"/>
                </a:cxn>
                <a:cxn ang="0">
                  <a:pos x="250" y="770"/>
                </a:cxn>
                <a:cxn ang="0">
                  <a:pos x="290" y="939"/>
                </a:cxn>
                <a:cxn ang="0">
                  <a:pos x="310" y="984"/>
                </a:cxn>
                <a:cxn ang="0">
                  <a:pos x="379" y="971"/>
                </a:cxn>
                <a:cxn ang="0">
                  <a:pos x="379" y="911"/>
                </a:cxn>
              </a:cxnLst>
              <a:rect l="0" t="0" r="r" b="b"/>
              <a:pathLst>
                <a:path w="385" h="997">
                  <a:moveTo>
                    <a:pt x="379" y="911"/>
                  </a:moveTo>
                  <a:cubicBezTo>
                    <a:pt x="337" y="749"/>
                    <a:pt x="337" y="749"/>
                    <a:pt x="337" y="749"/>
                  </a:cubicBezTo>
                  <a:cubicBezTo>
                    <a:pt x="337" y="749"/>
                    <a:pt x="333" y="736"/>
                    <a:pt x="328" y="727"/>
                  </a:cubicBezTo>
                  <a:cubicBezTo>
                    <a:pt x="215" y="358"/>
                    <a:pt x="215" y="358"/>
                    <a:pt x="215" y="358"/>
                  </a:cubicBezTo>
                  <a:cubicBezTo>
                    <a:pt x="215" y="357"/>
                    <a:pt x="215" y="357"/>
                    <a:pt x="215" y="357"/>
                  </a:cubicBezTo>
                  <a:cubicBezTo>
                    <a:pt x="264" y="193"/>
                    <a:pt x="264" y="193"/>
                    <a:pt x="264" y="193"/>
                  </a:cubicBezTo>
                  <a:cubicBezTo>
                    <a:pt x="276" y="170"/>
                    <a:pt x="277" y="116"/>
                    <a:pt x="277" y="116"/>
                  </a:cubicBezTo>
                  <a:cubicBezTo>
                    <a:pt x="253" y="42"/>
                    <a:pt x="187" y="11"/>
                    <a:pt x="187" y="11"/>
                  </a:cubicBezTo>
                  <a:cubicBezTo>
                    <a:pt x="187" y="11"/>
                    <a:pt x="156" y="46"/>
                    <a:pt x="145" y="59"/>
                  </a:cubicBezTo>
                  <a:cubicBezTo>
                    <a:pt x="144" y="41"/>
                    <a:pt x="138" y="33"/>
                    <a:pt x="138" y="33"/>
                  </a:cubicBezTo>
                  <a:cubicBezTo>
                    <a:pt x="134" y="34"/>
                    <a:pt x="127" y="59"/>
                    <a:pt x="124" y="74"/>
                  </a:cubicBezTo>
                  <a:cubicBezTo>
                    <a:pt x="93" y="0"/>
                    <a:pt x="82" y="12"/>
                    <a:pt x="82" y="12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5" y="57"/>
                    <a:pt x="50" y="49"/>
                    <a:pt x="42" y="50"/>
                  </a:cubicBezTo>
                  <a:cubicBezTo>
                    <a:pt x="24" y="52"/>
                    <a:pt x="11" y="111"/>
                    <a:pt x="11" y="111"/>
                  </a:cubicBezTo>
                  <a:cubicBezTo>
                    <a:pt x="0" y="157"/>
                    <a:pt x="0" y="184"/>
                    <a:pt x="11" y="204"/>
                  </a:cubicBezTo>
                  <a:cubicBezTo>
                    <a:pt x="34" y="243"/>
                    <a:pt x="125" y="328"/>
                    <a:pt x="173" y="371"/>
                  </a:cubicBezTo>
                  <a:cubicBezTo>
                    <a:pt x="193" y="469"/>
                    <a:pt x="249" y="752"/>
                    <a:pt x="249" y="751"/>
                  </a:cubicBezTo>
                  <a:cubicBezTo>
                    <a:pt x="249" y="753"/>
                    <a:pt x="250" y="762"/>
                    <a:pt x="250" y="770"/>
                  </a:cubicBezTo>
                  <a:cubicBezTo>
                    <a:pt x="290" y="939"/>
                    <a:pt x="290" y="939"/>
                    <a:pt x="290" y="939"/>
                  </a:cubicBezTo>
                  <a:cubicBezTo>
                    <a:pt x="290" y="939"/>
                    <a:pt x="299" y="971"/>
                    <a:pt x="310" y="984"/>
                  </a:cubicBezTo>
                  <a:cubicBezTo>
                    <a:pt x="310" y="984"/>
                    <a:pt x="351" y="997"/>
                    <a:pt x="379" y="971"/>
                  </a:cubicBezTo>
                  <a:cubicBezTo>
                    <a:pt x="379" y="971"/>
                    <a:pt x="385" y="940"/>
                    <a:pt x="379" y="911"/>
                  </a:cubicBezTo>
                  <a:close/>
                </a:path>
              </a:pathLst>
            </a:custGeom>
            <a:solidFill>
              <a:srgbClr val="808080"/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52" name="Group 299"/>
            <p:cNvGrpSpPr>
              <a:grpSpLocks/>
            </p:cNvGrpSpPr>
            <p:nvPr/>
          </p:nvGrpSpPr>
          <p:grpSpPr bwMode="gray">
            <a:xfrm>
              <a:off x="9037080" y="1302047"/>
              <a:ext cx="1025535" cy="2583994"/>
              <a:chOff x="393" y="1131"/>
              <a:chExt cx="639" cy="1608"/>
            </a:xfrm>
            <a:solidFill>
              <a:srgbClr val="C0C0C0"/>
            </a:solidFill>
          </p:grpSpPr>
          <p:sp>
            <p:nvSpPr>
              <p:cNvPr id="165" name="_color1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674" y="1131"/>
                <a:ext cx="331" cy="823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79" y="387"/>
                  </a:cxn>
                  <a:cxn ang="0">
                    <a:pos x="102" y="315"/>
                  </a:cxn>
                  <a:cxn ang="0">
                    <a:pos x="145" y="170"/>
                  </a:cxn>
                  <a:cxn ang="0">
                    <a:pos x="153" y="106"/>
                  </a:cxn>
                  <a:cxn ang="0">
                    <a:pos x="63" y="1"/>
                  </a:cxn>
                  <a:cxn ang="0">
                    <a:pos x="0" y="64"/>
                  </a:cxn>
                </a:cxnLst>
                <a:rect l="0" t="0" r="r" b="b"/>
                <a:pathLst>
                  <a:path w="156" h="389">
                    <a:moveTo>
                      <a:pt x="0" y="64"/>
                    </a:moveTo>
                    <a:cubicBezTo>
                      <a:pt x="0" y="64"/>
                      <a:pt x="66" y="329"/>
                      <a:pt x="79" y="387"/>
                    </a:cubicBezTo>
                    <a:cubicBezTo>
                      <a:pt x="79" y="389"/>
                      <a:pt x="101" y="320"/>
                      <a:pt x="102" y="315"/>
                    </a:cubicBezTo>
                    <a:cubicBezTo>
                      <a:pt x="118" y="266"/>
                      <a:pt x="145" y="170"/>
                      <a:pt x="145" y="170"/>
                    </a:cubicBezTo>
                    <a:cubicBezTo>
                      <a:pt x="145" y="170"/>
                      <a:pt x="156" y="134"/>
                      <a:pt x="153" y="106"/>
                    </a:cubicBezTo>
                    <a:cubicBezTo>
                      <a:pt x="149" y="72"/>
                      <a:pt x="91" y="0"/>
                      <a:pt x="63" y="1"/>
                    </a:cubicBezTo>
                    <a:cubicBezTo>
                      <a:pt x="39" y="2"/>
                      <a:pt x="0" y="64"/>
                      <a:pt x="0" y="64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6" name="_color1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393" y="1214"/>
                <a:ext cx="639" cy="1525"/>
              </a:xfrm>
              <a:custGeom>
                <a:avLst/>
                <a:gdLst/>
                <a:ahLst/>
                <a:cxnLst>
                  <a:cxn ang="0">
                    <a:pos x="259" y="721"/>
                  </a:cxn>
                  <a:cxn ang="0">
                    <a:pos x="302" y="710"/>
                  </a:cxn>
                  <a:cxn ang="0">
                    <a:pos x="203" y="315"/>
                  </a:cxn>
                  <a:cxn ang="0">
                    <a:pos x="126" y="28"/>
                  </a:cxn>
                  <a:cxn ang="0">
                    <a:pos x="51" y="1"/>
                  </a:cxn>
                  <a:cxn ang="0">
                    <a:pos x="23" y="49"/>
                  </a:cxn>
                  <a:cxn ang="0">
                    <a:pos x="20" y="155"/>
                  </a:cxn>
                  <a:cxn ang="0">
                    <a:pos x="80" y="225"/>
                  </a:cxn>
                  <a:cxn ang="0">
                    <a:pos x="182" y="322"/>
                  </a:cxn>
                  <a:cxn ang="0">
                    <a:pos x="258" y="700"/>
                  </a:cxn>
                  <a:cxn ang="0">
                    <a:pos x="259" y="721"/>
                  </a:cxn>
                </a:cxnLst>
                <a:rect l="0" t="0" r="r" b="b"/>
                <a:pathLst>
                  <a:path w="302" h="721">
                    <a:moveTo>
                      <a:pt x="259" y="721"/>
                    </a:moveTo>
                    <a:cubicBezTo>
                      <a:pt x="302" y="710"/>
                      <a:pt x="302" y="710"/>
                      <a:pt x="302" y="710"/>
                    </a:cubicBezTo>
                    <a:cubicBezTo>
                      <a:pt x="203" y="315"/>
                      <a:pt x="203" y="315"/>
                      <a:pt x="203" y="315"/>
                    </a:cubicBezTo>
                    <a:cubicBezTo>
                      <a:pt x="126" y="28"/>
                      <a:pt x="126" y="28"/>
                      <a:pt x="126" y="28"/>
                    </a:cubicBezTo>
                    <a:cubicBezTo>
                      <a:pt x="126" y="28"/>
                      <a:pt x="82" y="0"/>
                      <a:pt x="51" y="1"/>
                    </a:cubicBezTo>
                    <a:cubicBezTo>
                      <a:pt x="51" y="1"/>
                      <a:pt x="37" y="1"/>
                      <a:pt x="23" y="49"/>
                    </a:cubicBezTo>
                    <a:cubicBezTo>
                      <a:pt x="23" y="49"/>
                      <a:pt x="0" y="120"/>
                      <a:pt x="20" y="155"/>
                    </a:cubicBezTo>
                    <a:cubicBezTo>
                      <a:pt x="40" y="189"/>
                      <a:pt x="80" y="225"/>
                      <a:pt x="80" y="225"/>
                    </a:cubicBezTo>
                    <a:cubicBezTo>
                      <a:pt x="80" y="225"/>
                      <a:pt x="157" y="302"/>
                      <a:pt x="182" y="322"/>
                    </a:cubicBezTo>
                    <a:cubicBezTo>
                      <a:pt x="182" y="322"/>
                      <a:pt x="239" y="605"/>
                      <a:pt x="258" y="700"/>
                    </a:cubicBezTo>
                    <a:cubicBezTo>
                      <a:pt x="259" y="705"/>
                      <a:pt x="259" y="718"/>
                      <a:pt x="259" y="721"/>
                    </a:cubicBezTo>
                  </a:path>
                </a:pathLst>
              </a:custGeom>
              <a:grpFill/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3" name="Group 302"/>
            <p:cNvGrpSpPr>
              <a:grpSpLocks/>
            </p:cNvGrpSpPr>
            <p:nvPr/>
          </p:nvGrpSpPr>
          <p:grpSpPr bwMode="gray">
            <a:xfrm>
              <a:off x="9907161" y="3737197"/>
              <a:ext cx="482605" cy="1419965"/>
              <a:chOff x="934" y="2653"/>
              <a:chExt cx="301" cy="887"/>
            </a:xfrm>
          </p:grpSpPr>
          <p:sp>
            <p:nvSpPr>
              <p:cNvPr id="162" name="Freeform 303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934" y="2653"/>
                <a:ext cx="294" cy="546"/>
              </a:xfrm>
              <a:custGeom>
                <a:avLst/>
                <a:gdLst/>
                <a:ahLst/>
                <a:cxnLst>
                  <a:cxn ang="0">
                    <a:pos x="96" y="241"/>
                  </a:cxn>
                  <a:cxn ang="0">
                    <a:pos x="131" y="242"/>
                  </a:cxn>
                  <a:cxn ang="0">
                    <a:pos x="131" y="243"/>
                  </a:cxn>
                  <a:cxn ang="0">
                    <a:pos x="131" y="185"/>
                  </a:cxn>
                  <a:cxn ang="0">
                    <a:pos x="90" y="26"/>
                  </a:cxn>
                  <a:cxn ang="0">
                    <a:pos x="83" y="6"/>
                  </a:cxn>
                  <a:cxn ang="0">
                    <a:pos x="83" y="6"/>
                  </a:cxn>
                  <a:cxn ang="0">
                    <a:pos x="82" y="5"/>
                  </a:cxn>
                  <a:cxn ang="0">
                    <a:pos x="82" y="4"/>
                  </a:cxn>
                  <a:cxn ang="0">
                    <a:pos x="41" y="5"/>
                  </a:cxn>
                  <a:cxn ang="0">
                    <a:pos x="1" y="23"/>
                  </a:cxn>
                  <a:cxn ang="0">
                    <a:pos x="1" y="25"/>
                  </a:cxn>
                  <a:cxn ang="0">
                    <a:pos x="2" y="44"/>
                  </a:cxn>
                  <a:cxn ang="0">
                    <a:pos x="42" y="213"/>
                  </a:cxn>
                  <a:cxn ang="0">
                    <a:pos x="62" y="258"/>
                  </a:cxn>
                  <a:cxn ang="0">
                    <a:pos x="62" y="258"/>
                  </a:cxn>
                  <a:cxn ang="0">
                    <a:pos x="62" y="257"/>
                  </a:cxn>
                  <a:cxn ang="0">
                    <a:pos x="96" y="241"/>
                  </a:cxn>
                </a:cxnLst>
                <a:rect l="0" t="0" r="r" b="b"/>
                <a:pathLst>
                  <a:path w="137" h="258">
                    <a:moveTo>
                      <a:pt x="96" y="241"/>
                    </a:moveTo>
                    <a:cubicBezTo>
                      <a:pt x="114" y="237"/>
                      <a:pt x="130" y="237"/>
                      <a:pt x="131" y="242"/>
                    </a:cubicBezTo>
                    <a:cubicBezTo>
                      <a:pt x="131" y="242"/>
                      <a:pt x="131" y="242"/>
                      <a:pt x="131" y="243"/>
                    </a:cubicBezTo>
                    <a:cubicBezTo>
                      <a:pt x="132" y="235"/>
                      <a:pt x="137" y="207"/>
                      <a:pt x="131" y="185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87" y="16"/>
                      <a:pt x="83" y="6"/>
                    </a:cubicBezTo>
                    <a:cubicBezTo>
                      <a:pt x="83" y="6"/>
                      <a:pt x="83" y="6"/>
                      <a:pt x="83" y="6"/>
                    </a:cubicBezTo>
                    <a:cubicBezTo>
                      <a:pt x="82" y="5"/>
                      <a:pt x="82" y="5"/>
                      <a:pt x="82" y="5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78" y="0"/>
                      <a:pt x="61" y="0"/>
                      <a:pt x="41" y="5"/>
                    </a:cubicBezTo>
                    <a:cubicBezTo>
                      <a:pt x="19" y="10"/>
                      <a:pt x="0" y="17"/>
                      <a:pt x="1" y="23"/>
                    </a:cubicBezTo>
                    <a:cubicBezTo>
                      <a:pt x="1" y="24"/>
                      <a:pt x="1" y="25"/>
                      <a:pt x="1" y="25"/>
                    </a:cubicBezTo>
                    <a:cubicBezTo>
                      <a:pt x="1" y="27"/>
                      <a:pt x="2" y="44"/>
                      <a:pt x="2" y="44"/>
                    </a:cubicBezTo>
                    <a:cubicBezTo>
                      <a:pt x="42" y="213"/>
                      <a:pt x="42" y="213"/>
                      <a:pt x="42" y="213"/>
                    </a:cubicBezTo>
                    <a:cubicBezTo>
                      <a:pt x="42" y="213"/>
                      <a:pt x="54" y="253"/>
                      <a:pt x="62" y="258"/>
                    </a:cubicBezTo>
                    <a:cubicBezTo>
                      <a:pt x="62" y="258"/>
                      <a:pt x="62" y="258"/>
                      <a:pt x="62" y="258"/>
                    </a:cubicBezTo>
                    <a:cubicBezTo>
                      <a:pt x="62" y="258"/>
                      <a:pt x="62" y="257"/>
                      <a:pt x="62" y="257"/>
                    </a:cubicBezTo>
                    <a:cubicBezTo>
                      <a:pt x="60" y="252"/>
                      <a:pt x="77" y="246"/>
                      <a:pt x="96" y="241"/>
                    </a:cubicBezTo>
                    <a:close/>
                  </a:path>
                </a:pathLst>
              </a:custGeom>
              <a:solidFill>
                <a:srgbClr val="F0F0F0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3" name="Freeform 304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1064" y="3153"/>
                <a:ext cx="150" cy="57"/>
              </a:xfrm>
              <a:custGeom>
                <a:avLst/>
                <a:gdLst/>
                <a:ahLst/>
                <a:cxnLst>
                  <a:cxn ang="0">
                    <a:pos x="47" y="12"/>
                  </a:cxn>
                  <a:cxn ang="0">
                    <a:pos x="49" y="21"/>
                  </a:cxn>
                  <a:cxn ang="0">
                    <a:pos x="71" y="8"/>
                  </a:cxn>
                  <a:cxn ang="0">
                    <a:pos x="71" y="7"/>
                  </a:cxn>
                  <a:cxn ang="0">
                    <a:pos x="71" y="6"/>
                  </a:cxn>
                  <a:cxn ang="0">
                    <a:pos x="71" y="5"/>
                  </a:cxn>
                  <a:cxn ang="0">
                    <a:pos x="36" y="4"/>
                  </a:cxn>
                  <a:cxn ang="0">
                    <a:pos x="2" y="20"/>
                  </a:cxn>
                  <a:cxn ang="0">
                    <a:pos x="2" y="21"/>
                  </a:cxn>
                  <a:cxn ang="0">
                    <a:pos x="32" y="25"/>
                  </a:cxn>
                  <a:cxn ang="0">
                    <a:pos x="30" y="17"/>
                  </a:cxn>
                  <a:cxn ang="0">
                    <a:pos x="47" y="12"/>
                  </a:cxn>
                </a:cxnLst>
                <a:rect l="0" t="0" r="r" b="b"/>
                <a:pathLst>
                  <a:path w="71" h="27">
                    <a:moveTo>
                      <a:pt x="47" y="12"/>
                    </a:moveTo>
                    <a:cubicBezTo>
                      <a:pt x="49" y="21"/>
                      <a:pt x="49" y="21"/>
                      <a:pt x="49" y="21"/>
                    </a:cubicBezTo>
                    <a:cubicBezTo>
                      <a:pt x="60" y="17"/>
                      <a:pt x="69" y="12"/>
                      <a:pt x="71" y="8"/>
                    </a:cubicBezTo>
                    <a:cubicBezTo>
                      <a:pt x="71" y="8"/>
                      <a:pt x="71" y="7"/>
                      <a:pt x="71" y="7"/>
                    </a:cubicBezTo>
                    <a:cubicBezTo>
                      <a:pt x="71" y="7"/>
                      <a:pt x="71" y="6"/>
                      <a:pt x="71" y="6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70" y="0"/>
                      <a:pt x="54" y="0"/>
                      <a:pt x="36" y="4"/>
                    </a:cubicBezTo>
                    <a:cubicBezTo>
                      <a:pt x="17" y="9"/>
                      <a:pt x="0" y="15"/>
                      <a:pt x="2" y="20"/>
                    </a:cubicBezTo>
                    <a:cubicBezTo>
                      <a:pt x="2" y="20"/>
                      <a:pt x="2" y="21"/>
                      <a:pt x="2" y="21"/>
                    </a:cubicBezTo>
                    <a:cubicBezTo>
                      <a:pt x="5" y="25"/>
                      <a:pt x="18" y="27"/>
                      <a:pt x="32" y="25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6" y="13"/>
                      <a:pt x="47" y="12"/>
                      <a:pt x="47" y="12"/>
                    </a:cubicBezTo>
                    <a:close/>
                  </a:path>
                </a:pathLst>
              </a:custGeom>
              <a:solidFill>
                <a:srgbClr val="C0C0C0"/>
              </a:solidFill>
              <a:ln w="25400" cap="flat" cmpd="sng" algn="ctr">
                <a:solidFill>
                  <a:srgbClr val="808080"/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" name="Freeform 305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1127" y="3172"/>
                <a:ext cx="108" cy="368"/>
              </a:xfrm>
              <a:custGeom>
                <a:avLst/>
                <a:gdLst/>
                <a:ahLst/>
                <a:cxnLst>
                  <a:cxn ang="0">
                    <a:pos x="51" y="174"/>
                  </a:cxn>
                  <a:cxn ang="0">
                    <a:pos x="19" y="9"/>
                  </a:cxn>
                  <a:cxn ang="0">
                    <a:pos x="17" y="0"/>
                  </a:cxn>
                  <a:cxn ang="0">
                    <a:pos x="0" y="5"/>
                  </a:cxn>
                  <a:cxn ang="0">
                    <a:pos x="2" y="13"/>
                  </a:cxn>
                  <a:cxn ang="0">
                    <a:pos x="50" y="174"/>
                  </a:cxn>
                  <a:cxn ang="0">
                    <a:pos x="51" y="174"/>
                  </a:cxn>
                </a:cxnLst>
                <a:rect l="0" t="0" r="r" b="b"/>
                <a:pathLst>
                  <a:path w="51" h="174">
                    <a:moveTo>
                      <a:pt x="51" y="174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6" y="1"/>
                      <a:pt x="0" y="5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50" y="174"/>
                      <a:pt x="50" y="174"/>
                      <a:pt x="50" y="174"/>
                    </a:cubicBezTo>
                    <a:lnTo>
                      <a:pt x="51" y="17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54" name="_color1" descr="© INSCALE GmbH, 26.05.2010&#10;http://www.presentationload.com/"/>
            <p:cNvSpPr>
              <a:spLocks/>
            </p:cNvSpPr>
            <p:nvPr/>
          </p:nvSpPr>
          <p:spPr bwMode="gray">
            <a:xfrm>
              <a:off x="9250540" y="1290450"/>
              <a:ext cx="508128" cy="1326791"/>
            </a:xfrm>
            <a:custGeom>
              <a:avLst/>
              <a:gdLst/>
              <a:ahLst/>
              <a:cxnLst>
                <a:cxn ang="0">
                  <a:pos x="70" y="67"/>
                </a:cxn>
                <a:cxn ang="0">
                  <a:pos x="28" y="5"/>
                </a:cxn>
                <a:cxn ang="0">
                  <a:pos x="8" y="147"/>
                </a:cxn>
                <a:cxn ang="0">
                  <a:pos x="113" y="333"/>
                </a:cxn>
                <a:cxn ang="0">
                  <a:pos x="149" y="390"/>
                </a:cxn>
                <a:cxn ang="0">
                  <a:pos x="145" y="375"/>
                </a:cxn>
                <a:cxn ang="0">
                  <a:pos x="70" y="67"/>
                </a:cxn>
              </a:cxnLst>
              <a:rect l="0" t="0" r="r" b="b"/>
              <a:pathLst>
                <a:path w="149" h="390">
                  <a:moveTo>
                    <a:pt x="70" y="67"/>
                  </a:moveTo>
                  <a:cubicBezTo>
                    <a:pt x="70" y="67"/>
                    <a:pt x="43" y="0"/>
                    <a:pt x="28" y="5"/>
                  </a:cubicBezTo>
                  <a:cubicBezTo>
                    <a:pt x="14" y="10"/>
                    <a:pt x="0" y="112"/>
                    <a:pt x="8" y="147"/>
                  </a:cubicBezTo>
                  <a:cubicBezTo>
                    <a:pt x="21" y="199"/>
                    <a:pt x="113" y="333"/>
                    <a:pt x="113" y="333"/>
                  </a:cubicBezTo>
                  <a:cubicBezTo>
                    <a:pt x="149" y="390"/>
                    <a:pt x="149" y="390"/>
                    <a:pt x="149" y="390"/>
                  </a:cubicBezTo>
                  <a:cubicBezTo>
                    <a:pt x="145" y="375"/>
                    <a:pt x="145" y="375"/>
                    <a:pt x="145" y="375"/>
                  </a:cubicBezTo>
                  <a:lnTo>
                    <a:pt x="70" y="67"/>
                  </a:lnTo>
                  <a:close/>
                </a:path>
              </a:pathLst>
            </a:custGeom>
            <a:solidFill>
              <a:srgbClr val="999999"/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55" name="Group 309"/>
            <p:cNvGrpSpPr>
              <a:grpSpLocks/>
            </p:cNvGrpSpPr>
            <p:nvPr/>
          </p:nvGrpSpPr>
          <p:grpSpPr bwMode="gray">
            <a:xfrm>
              <a:off x="9928233" y="3867480"/>
              <a:ext cx="424600" cy="584528"/>
              <a:chOff x="3018" y="2598"/>
              <a:chExt cx="300" cy="407"/>
            </a:xfrm>
          </p:grpSpPr>
          <p:sp>
            <p:nvSpPr>
              <p:cNvPr id="156" name="_color1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3018" y="2598"/>
                <a:ext cx="215" cy="73"/>
              </a:xfrm>
              <a:custGeom>
                <a:avLst/>
                <a:gdLst/>
                <a:ahLst/>
                <a:cxnLst>
                  <a:cxn ang="0">
                    <a:pos x="90" y="13"/>
                  </a:cxn>
                  <a:cxn ang="0">
                    <a:pos x="90" y="10"/>
                  </a:cxn>
                  <a:cxn ang="0">
                    <a:pos x="40" y="5"/>
                  </a:cxn>
                  <a:cxn ang="0">
                    <a:pos x="2" y="29"/>
                  </a:cxn>
                  <a:cxn ang="0">
                    <a:pos x="3" y="31"/>
                  </a:cxn>
                  <a:cxn ang="0">
                    <a:pos x="41" y="10"/>
                  </a:cxn>
                  <a:cxn ang="0">
                    <a:pos x="90" y="13"/>
                  </a:cxn>
                </a:cxnLst>
                <a:rect l="0" t="0" r="r" b="b"/>
                <a:pathLst>
                  <a:path w="91" h="31">
                    <a:moveTo>
                      <a:pt x="90" y="13"/>
                    </a:moveTo>
                    <a:cubicBezTo>
                      <a:pt x="91" y="12"/>
                      <a:pt x="90" y="10"/>
                      <a:pt x="90" y="10"/>
                    </a:cubicBezTo>
                    <a:cubicBezTo>
                      <a:pt x="89" y="4"/>
                      <a:pt x="63" y="0"/>
                      <a:pt x="40" y="5"/>
                    </a:cubicBezTo>
                    <a:cubicBezTo>
                      <a:pt x="16" y="11"/>
                      <a:pt x="0" y="23"/>
                      <a:pt x="2" y="29"/>
                    </a:cubicBezTo>
                    <a:cubicBezTo>
                      <a:pt x="2" y="29"/>
                      <a:pt x="2" y="31"/>
                      <a:pt x="3" y="31"/>
                    </a:cubicBezTo>
                    <a:cubicBezTo>
                      <a:pt x="5" y="25"/>
                      <a:pt x="20" y="15"/>
                      <a:pt x="41" y="10"/>
                    </a:cubicBezTo>
                    <a:cubicBezTo>
                      <a:pt x="61" y="5"/>
                      <a:pt x="84" y="8"/>
                      <a:pt x="90" y="13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7" name="_color1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3030" y="2645"/>
                <a:ext cx="215" cy="74"/>
              </a:xfrm>
              <a:custGeom>
                <a:avLst/>
                <a:gdLst/>
                <a:ahLst/>
                <a:cxnLst>
                  <a:cxn ang="0">
                    <a:pos x="91" y="12"/>
                  </a:cxn>
                  <a:cxn ang="0">
                    <a:pos x="90" y="9"/>
                  </a:cxn>
                  <a:cxn ang="0">
                    <a:pos x="39" y="5"/>
                  </a:cxn>
                  <a:cxn ang="0">
                    <a:pos x="1" y="29"/>
                  </a:cxn>
                  <a:cxn ang="0">
                    <a:pos x="2" y="31"/>
                  </a:cxn>
                  <a:cxn ang="0">
                    <a:pos x="40" y="10"/>
                  </a:cxn>
                  <a:cxn ang="0">
                    <a:pos x="91" y="12"/>
                  </a:cxn>
                </a:cxnLst>
                <a:rect l="0" t="0" r="r" b="b"/>
                <a:pathLst>
                  <a:path w="91" h="31">
                    <a:moveTo>
                      <a:pt x="91" y="12"/>
                    </a:moveTo>
                    <a:cubicBezTo>
                      <a:pt x="91" y="12"/>
                      <a:pt x="90" y="10"/>
                      <a:pt x="90" y="9"/>
                    </a:cubicBezTo>
                    <a:cubicBezTo>
                      <a:pt x="89" y="3"/>
                      <a:pt x="63" y="0"/>
                      <a:pt x="39" y="5"/>
                    </a:cubicBezTo>
                    <a:cubicBezTo>
                      <a:pt x="16" y="10"/>
                      <a:pt x="0" y="22"/>
                      <a:pt x="1" y="29"/>
                    </a:cubicBezTo>
                    <a:cubicBezTo>
                      <a:pt x="1" y="29"/>
                      <a:pt x="1" y="31"/>
                      <a:pt x="2" y="31"/>
                    </a:cubicBezTo>
                    <a:cubicBezTo>
                      <a:pt x="5" y="25"/>
                      <a:pt x="20" y="14"/>
                      <a:pt x="40" y="10"/>
                    </a:cubicBezTo>
                    <a:cubicBezTo>
                      <a:pt x="61" y="5"/>
                      <a:pt x="84" y="8"/>
                      <a:pt x="91" y="1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8" name="_color1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3039" y="2690"/>
                <a:ext cx="218" cy="76"/>
              </a:xfrm>
              <a:custGeom>
                <a:avLst/>
                <a:gdLst/>
                <a:ahLst/>
                <a:cxnLst>
                  <a:cxn ang="0">
                    <a:pos x="92" y="13"/>
                  </a:cxn>
                  <a:cxn ang="0">
                    <a:pos x="91" y="10"/>
                  </a:cxn>
                  <a:cxn ang="0">
                    <a:pos x="40" y="5"/>
                  </a:cxn>
                  <a:cxn ang="0">
                    <a:pos x="2" y="29"/>
                  </a:cxn>
                  <a:cxn ang="0">
                    <a:pos x="2" y="32"/>
                  </a:cxn>
                  <a:cxn ang="0">
                    <a:pos x="41" y="10"/>
                  </a:cxn>
                  <a:cxn ang="0">
                    <a:pos x="92" y="13"/>
                  </a:cxn>
                </a:cxnLst>
                <a:rect l="0" t="0" r="r" b="b"/>
                <a:pathLst>
                  <a:path w="92" h="32">
                    <a:moveTo>
                      <a:pt x="92" y="13"/>
                    </a:moveTo>
                    <a:cubicBezTo>
                      <a:pt x="92" y="12"/>
                      <a:pt x="91" y="10"/>
                      <a:pt x="91" y="10"/>
                    </a:cubicBezTo>
                    <a:cubicBezTo>
                      <a:pt x="90" y="3"/>
                      <a:pt x="64" y="0"/>
                      <a:pt x="40" y="5"/>
                    </a:cubicBezTo>
                    <a:cubicBezTo>
                      <a:pt x="16" y="11"/>
                      <a:pt x="0" y="23"/>
                      <a:pt x="2" y="29"/>
                    </a:cubicBezTo>
                    <a:cubicBezTo>
                      <a:pt x="2" y="30"/>
                      <a:pt x="2" y="31"/>
                      <a:pt x="2" y="32"/>
                    </a:cubicBezTo>
                    <a:cubicBezTo>
                      <a:pt x="5" y="25"/>
                      <a:pt x="20" y="15"/>
                      <a:pt x="41" y="10"/>
                    </a:cubicBezTo>
                    <a:cubicBezTo>
                      <a:pt x="62" y="5"/>
                      <a:pt x="85" y="8"/>
                      <a:pt x="92" y="13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9" name="_color1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3072" y="2832"/>
                <a:ext cx="222" cy="76"/>
              </a:xfrm>
              <a:custGeom>
                <a:avLst/>
                <a:gdLst/>
                <a:ahLst/>
                <a:cxnLst>
                  <a:cxn ang="0">
                    <a:pos x="94" y="13"/>
                  </a:cxn>
                  <a:cxn ang="0">
                    <a:pos x="93" y="10"/>
                  </a:cxn>
                  <a:cxn ang="0">
                    <a:pos x="41" y="6"/>
                  </a:cxn>
                  <a:cxn ang="0">
                    <a:pos x="2" y="30"/>
                  </a:cxn>
                  <a:cxn ang="0">
                    <a:pos x="3" y="32"/>
                  </a:cxn>
                  <a:cxn ang="0">
                    <a:pos x="42" y="10"/>
                  </a:cxn>
                  <a:cxn ang="0">
                    <a:pos x="94" y="13"/>
                  </a:cxn>
                </a:cxnLst>
                <a:rect l="0" t="0" r="r" b="b"/>
                <a:pathLst>
                  <a:path w="94" h="32">
                    <a:moveTo>
                      <a:pt x="94" y="13"/>
                    </a:moveTo>
                    <a:cubicBezTo>
                      <a:pt x="94" y="12"/>
                      <a:pt x="93" y="11"/>
                      <a:pt x="93" y="10"/>
                    </a:cubicBezTo>
                    <a:cubicBezTo>
                      <a:pt x="92" y="4"/>
                      <a:pt x="65" y="0"/>
                      <a:pt x="41" y="6"/>
                    </a:cubicBezTo>
                    <a:cubicBezTo>
                      <a:pt x="17" y="11"/>
                      <a:pt x="0" y="23"/>
                      <a:pt x="2" y="30"/>
                    </a:cubicBezTo>
                    <a:cubicBezTo>
                      <a:pt x="2" y="30"/>
                      <a:pt x="2" y="32"/>
                      <a:pt x="3" y="32"/>
                    </a:cubicBezTo>
                    <a:cubicBezTo>
                      <a:pt x="6" y="26"/>
                      <a:pt x="21" y="15"/>
                      <a:pt x="42" y="10"/>
                    </a:cubicBezTo>
                    <a:cubicBezTo>
                      <a:pt x="63" y="5"/>
                      <a:pt x="87" y="8"/>
                      <a:pt x="94" y="13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0" name="_color1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3084" y="2879"/>
                <a:ext cx="222" cy="78"/>
              </a:xfrm>
              <a:custGeom>
                <a:avLst/>
                <a:gdLst/>
                <a:ahLst/>
                <a:cxnLst>
                  <a:cxn ang="0">
                    <a:pos x="94" y="14"/>
                  </a:cxn>
                  <a:cxn ang="0">
                    <a:pos x="93" y="11"/>
                  </a:cxn>
                  <a:cxn ang="0">
                    <a:pos x="41" y="6"/>
                  </a:cxn>
                  <a:cxn ang="0">
                    <a:pos x="2" y="30"/>
                  </a:cxn>
                  <a:cxn ang="0">
                    <a:pos x="3" y="33"/>
                  </a:cxn>
                  <a:cxn ang="0">
                    <a:pos x="42" y="11"/>
                  </a:cxn>
                  <a:cxn ang="0">
                    <a:pos x="94" y="14"/>
                  </a:cxn>
                </a:cxnLst>
                <a:rect l="0" t="0" r="r" b="b"/>
                <a:pathLst>
                  <a:path w="94" h="33">
                    <a:moveTo>
                      <a:pt x="94" y="14"/>
                    </a:moveTo>
                    <a:cubicBezTo>
                      <a:pt x="94" y="13"/>
                      <a:pt x="93" y="11"/>
                      <a:pt x="93" y="11"/>
                    </a:cubicBezTo>
                    <a:cubicBezTo>
                      <a:pt x="92" y="4"/>
                      <a:pt x="65" y="0"/>
                      <a:pt x="41" y="6"/>
                    </a:cubicBezTo>
                    <a:cubicBezTo>
                      <a:pt x="17" y="12"/>
                      <a:pt x="0" y="24"/>
                      <a:pt x="2" y="30"/>
                    </a:cubicBezTo>
                    <a:cubicBezTo>
                      <a:pt x="2" y="31"/>
                      <a:pt x="2" y="32"/>
                      <a:pt x="3" y="33"/>
                    </a:cubicBezTo>
                    <a:cubicBezTo>
                      <a:pt x="5" y="26"/>
                      <a:pt x="21" y="16"/>
                      <a:pt x="42" y="11"/>
                    </a:cubicBezTo>
                    <a:cubicBezTo>
                      <a:pt x="63" y="6"/>
                      <a:pt x="87" y="9"/>
                      <a:pt x="94" y="14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1" name="_color1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3096" y="2927"/>
                <a:ext cx="222" cy="78"/>
              </a:xfrm>
              <a:custGeom>
                <a:avLst/>
                <a:gdLst/>
                <a:ahLst/>
                <a:cxnLst>
                  <a:cxn ang="0">
                    <a:pos x="93" y="10"/>
                  </a:cxn>
                  <a:cxn ang="0">
                    <a:pos x="41" y="6"/>
                  </a:cxn>
                  <a:cxn ang="0">
                    <a:pos x="2" y="30"/>
                  </a:cxn>
                  <a:cxn ang="0">
                    <a:pos x="2" y="33"/>
                  </a:cxn>
                  <a:cxn ang="0">
                    <a:pos x="42" y="10"/>
                  </a:cxn>
                  <a:cxn ang="0">
                    <a:pos x="93" y="13"/>
                  </a:cxn>
                  <a:cxn ang="0">
                    <a:pos x="93" y="10"/>
                  </a:cxn>
                </a:cxnLst>
                <a:rect l="0" t="0" r="r" b="b"/>
                <a:pathLst>
                  <a:path w="94" h="33">
                    <a:moveTo>
                      <a:pt x="93" y="10"/>
                    </a:moveTo>
                    <a:cubicBezTo>
                      <a:pt x="92" y="4"/>
                      <a:pt x="65" y="0"/>
                      <a:pt x="41" y="6"/>
                    </a:cubicBezTo>
                    <a:cubicBezTo>
                      <a:pt x="17" y="11"/>
                      <a:pt x="0" y="24"/>
                      <a:pt x="2" y="30"/>
                    </a:cubicBezTo>
                    <a:cubicBezTo>
                      <a:pt x="2" y="31"/>
                      <a:pt x="2" y="32"/>
                      <a:pt x="2" y="33"/>
                    </a:cubicBezTo>
                    <a:cubicBezTo>
                      <a:pt x="5" y="26"/>
                      <a:pt x="21" y="15"/>
                      <a:pt x="42" y="10"/>
                    </a:cubicBezTo>
                    <a:cubicBezTo>
                      <a:pt x="63" y="6"/>
                      <a:pt x="87" y="8"/>
                      <a:pt x="93" y="13"/>
                    </a:cubicBezTo>
                    <a:cubicBezTo>
                      <a:pt x="94" y="12"/>
                      <a:pt x="93" y="11"/>
                      <a:pt x="93" y="10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7" name="Group 166"/>
          <p:cNvGrpSpPr/>
          <p:nvPr/>
        </p:nvGrpSpPr>
        <p:grpSpPr>
          <a:xfrm>
            <a:off x="6097162" y="2520360"/>
            <a:ext cx="600446" cy="1726702"/>
            <a:chOff x="5227080" y="1524000"/>
            <a:chExt cx="1352686" cy="3889908"/>
          </a:xfrm>
        </p:grpSpPr>
        <p:sp>
          <p:nvSpPr>
            <p:cNvPr id="168" name="_color1" descr="© INSCALE GmbH, 26.05.2010&#10;http://www.presentationload.com/"/>
            <p:cNvSpPr>
              <a:spLocks/>
            </p:cNvSpPr>
            <p:nvPr/>
          </p:nvSpPr>
          <p:spPr bwMode="gray">
            <a:xfrm>
              <a:off x="5257243" y="1524000"/>
              <a:ext cx="1308602" cy="3388884"/>
            </a:xfrm>
            <a:custGeom>
              <a:avLst/>
              <a:gdLst/>
              <a:ahLst/>
              <a:cxnLst>
                <a:cxn ang="0">
                  <a:pos x="379" y="911"/>
                </a:cxn>
                <a:cxn ang="0">
                  <a:pos x="337" y="749"/>
                </a:cxn>
                <a:cxn ang="0">
                  <a:pos x="328" y="727"/>
                </a:cxn>
                <a:cxn ang="0">
                  <a:pos x="215" y="358"/>
                </a:cxn>
                <a:cxn ang="0">
                  <a:pos x="215" y="357"/>
                </a:cxn>
                <a:cxn ang="0">
                  <a:pos x="264" y="193"/>
                </a:cxn>
                <a:cxn ang="0">
                  <a:pos x="277" y="116"/>
                </a:cxn>
                <a:cxn ang="0">
                  <a:pos x="187" y="11"/>
                </a:cxn>
                <a:cxn ang="0">
                  <a:pos x="145" y="59"/>
                </a:cxn>
                <a:cxn ang="0">
                  <a:pos x="138" y="33"/>
                </a:cxn>
                <a:cxn ang="0">
                  <a:pos x="124" y="74"/>
                </a:cxn>
                <a:cxn ang="0">
                  <a:pos x="82" y="12"/>
                </a:cxn>
                <a:cxn ang="0">
                  <a:pos x="75" y="57"/>
                </a:cxn>
                <a:cxn ang="0">
                  <a:pos x="42" y="50"/>
                </a:cxn>
                <a:cxn ang="0">
                  <a:pos x="11" y="111"/>
                </a:cxn>
                <a:cxn ang="0">
                  <a:pos x="11" y="204"/>
                </a:cxn>
                <a:cxn ang="0">
                  <a:pos x="173" y="371"/>
                </a:cxn>
                <a:cxn ang="0">
                  <a:pos x="249" y="751"/>
                </a:cxn>
                <a:cxn ang="0">
                  <a:pos x="250" y="770"/>
                </a:cxn>
                <a:cxn ang="0">
                  <a:pos x="290" y="939"/>
                </a:cxn>
                <a:cxn ang="0">
                  <a:pos x="310" y="984"/>
                </a:cxn>
                <a:cxn ang="0">
                  <a:pos x="379" y="971"/>
                </a:cxn>
                <a:cxn ang="0">
                  <a:pos x="379" y="911"/>
                </a:cxn>
              </a:cxnLst>
              <a:rect l="0" t="0" r="r" b="b"/>
              <a:pathLst>
                <a:path w="385" h="997">
                  <a:moveTo>
                    <a:pt x="379" y="911"/>
                  </a:moveTo>
                  <a:cubicBezTo>
                    <a:pt x="337" y="749"/>
                    <a:pt x="337" y="749"/>
                    <a:pt x="337" y="749"/>
                  </a:cubicBezTo>
                  <a:cubicBezTo>
                    <a:pt x="337" y="749"/>
                    <a:pt x="333" y="736"/>
                    <a:pt x="328" y="727"/>
                  </a:cubicBezTo>
                  <a:cubicBezTo>
                    <a:pt x="215" y="358"/>
                    <a:pt x="215" y="358"/>
                    <a:pt x="215" y="358"/>
                  </a:cubicBezTo>
                  <a:cubicBezTo>
                    <a:pt x="215" y="357"/>
                    <a:pt x="215" y="357"/>
                    <a:pt x="215" y="357"/>
                  </a:cubicBezTo>
                  <a:cubicBezTo>
                    <a:pt x="264" y="193"/>
                    <a:pt x="264" y="193"/>
                    <a:pt x="264" y="193"/>
                  </a:cubicBezTo>
                  <a:cubicBezTo>
                    <a:pt x="276" y="170"/>
                    <a:pt x="277" y="116"/>
                    <a:pt x="277" y="116"/>
                  </a:cubicBezTo>
                  <a:cubicBezTo>
                    <a:pt x="253" y="42"/>
                    <a:pt x="187" y="11"/>
                    <a:pt x="187" y="11"/>
                  </a:cubicBezTo>
                  <a:cubicBezTo>
                    <a:pt x="187" y="11"/>
                    <a:pt x="156" y="46"/>
                    <a:pt x="145" y="59"/>
                  </a:cubicBezTo>
                  <a:cubicBezTo>
                    <a:pt x="144" y="41"/>
                    <a:pt x="138" y="33"/>
                    <a:pt x="138" y="33"/>
                  </a:cubicBezTo>
                  <a:cubicBezTo>
                    <a:pt x="134" y="34"/>
                    <a:pt x="127" y="59"/>
                    <a:pt x="124" y="74"/>
                  </a:cubicBezTo>
                  <a:cubicBezTo>
                    <a:pt x="93" y="0"/>
                    <a:pt x="82" y="12"/>
                    <a:pt x="82" y="12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5" y="57"/>
                    <a:pt x="50" y="49"/>
                    <a:pt x="42" y="50"/>
                  </a:cubicBezTo>
                  <a:cubicBezTo>
                    <a:pt x="24" y="52"/>
                    <a:pt x="11" y="111"/>
                    <a:pt x="11" y="111"/>
                  </a:cubicBezTo>
                  <a:cubicBezTo>
                    <a:pt x="0" y="157"/>
                    <a:pt x="0" y="184"/>
                    <a:pt x="11" y="204"/>
                  </a:cubicBezTo>
                  <a:cubicBezTo>
                    <a:pt x="34" y="243"/>
                    <a:pt x="125" y="328"/>
                    <a:pt x="173" y="371"/>
                  </a:cubicBezTo>
                  <a:cubicBezTo>
                    <a:pt x="193" y="469"/>
                    <a:pt x="249" y="752"/>
                    <a:pt x="249" y="751"/>
                  </a:cubicBezTo>
                  <a:cubicBezTo>
                    <a:pt x="249" y="753"/>
                    <a:pt x="250" y="762"/>
                    <a:pt x="250" y="770"/>
                  </a:cubicBezTo>
                  <a:cubicBezTo>
                    <a:pt x="290" y="939"/>
                    <a:pt x="290" y="939"/>
                    <a:pt x="290" y="939"/>
                  </a:cubicBezTo>
                  <a:cubicBezTo>
                    <a:pt x="290" y="939"/>
                    <a:pt x="299" y="971"/>
                    <a:pt x="310" y="984"/>
                  </a:cubicBezTo>
                  <a:cubicBezTo>
                    <a:pt x="310" y="984"/>
                    <a:pt x="351" y="997"/>
                    <a:pt x="379" y="971"/>
                  </a:cubicBezTo>
                  <a:cubicBezTo>
                    <a:pt x="379" y="971"/>
                    <a:pt x="385" y="940"/>
                    <a:pt x="379" y="911"/>
                  </a:cubicBezTo>
                  <a:close/>
                </a:path>
              </a:pathLst>
            </a:custGeom>
            <a:solidFill>
              <a:srgbClr val="808080"/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69" name="Group 299"/>
            <p:cNvGrpSpPr>
              <a:grpSpLocks/>
            </p:cNvGrpSpPr>
            <p:nvPr/>
          </p:nvGrpSpPr>
          <p:grpSpPr bwMode="gray">
            <a:xfrm>
              <a:off x="5227080" y="1558793"/>
              <a:ext cx="1025535" cy="2583994"/>
              <a:chOff x="393" y="1131"/>
              <a:chExt cx="639" cy="1608"/>
            </a:xfrm>
            <a:solidFill>
              <a:srgbClr val="C0C0C0"/>
            </a:solidFill>
          </p:grpSpPr>
          <p:sp>
            <p:nvSpPr>
              <p:cNvPr id="182" name="_color1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674" y="1131"/>
                <a:ext cx="331" cy="823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79" y="387"/>
                  </a:cxn>
                  <a:cxn ang="0">
                    <a:pos x="102" y="315"/>
                  </a:cxn>
                  <a:cxn ang="0">
                    <a:pos x="145" y="170"/>
                  </a:cxn>
                  <a:cxn ang="0">
                    <a:pos x="153" y="106"/>
                  </a:cxn>
                  <a:cxn ang="0">
                    <a:pos x="63" y="1"/>
                  </a:cxn>
                  <a:cxn ang="0">
                    <a:pos x="0" y="64"/>
                  </a:cxn>
                </a:cxnLst>
                <a:rect l="0" t="0" r="r" b="b"/>
                <a:pathLst>
                  <a:path w="156" h="389">
                    <a:moveTo>
                      <a:pt x="0" y="64"/>
                    </a:moveTo>
                    <a:cubicBezTo>
                      <a:pt x="0" y="64"/>
                      <a:pt x="66" y="329"/>
                      <a:pt x="79" y="387"/>
                    </a:cubicBezTo>
                    <a:cubicBezTo>
                      <a:pt x="79" y="389"/>
                      <a:pt x="101" y="320"/>
                      <a:pt x="102" y="315"/>
                    </a:cubicBezTo>
                    <a:cubicBezTo>
                      <a:pt x="118" y="266"/>
                      <a:pt x="145" y="170"/>
                      <a:pt x="145" y="170"/>
                    </a:cubicBezTo>
                    <a:cubicBezTo>
                      <a:pt x="145" y="170"/>
                      <a:pt x="156" y="134"/>
                      <a:pt x="153" y="106"/>
                    </a:cubicBezTo>
                    <a:cubicBezTo>
                      <a:pt x="149" y="72"/>
                      <a:pt x="91" y="0"/>
                      <a:pt x="63" y="1"/>
                    </a:cubicBezTo>
                    <a:cubicBezTo>
                      <a:pt x="39" y="2"/>
                      <a:pt x="0" y="64"/>
                      <a:pt x="0" y="64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_color1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393" y="1214"/>
                <a:ext cx="639" cy="1525"/>
              </a:xfrm>
              <a:custGeom>
                <a:avLst/>
                <a:gdLst/>
                <a:ahLst/>
                <a:cxnLst>
                  <a:cxn ang="0">
                    <a:pos x="259" y="721"/>
                  </a:cxn>
                  <a:cxn ang="0">
                    <a:pos x="302" y="710"/>
                  </a:cxn>
                  <a:cxn ang="0">
                    <a:pos x="203" y="315"/>
                  </a:cxn>
                  <a:cxn ang="0">
                    <a:pos x="126" y="28"/>
                  </a:cxn>
                  <a:cxn ang="0">
                    <a:pos x="51" y="1"/>
                  </a:cxn>
                  <a:cxn ang="0">
                    <a:pos x="23" y="49"/>
                  </a:cxn>
                  <a:cxn ang="0">
                    <a:pos x="20" y="155"/>
                  </a:cxn>
                  <a:cxn ang="0">
                    <a:pos x="80" y="225"/>
                  </a:cxn>
                  <a:cxn ang="0">
                    <a:pos x="182" y="322"/>
                  </a:cxn>
                  <a:cxn ang="0">
                    <a:pos x="258" y="700"/>
                  </a:cxn>
                  <a:cxn ang="0">
                    <a:pos x="259" y="721"/>
                  </a:cxn>
                </a:cxnLst>
                <a:rect l="0" t="0" r="r" b="b"/>
                <a:pathLst>
                  <a:path w="302" h="721">
                    <a:moveTo>
                      <a:pt x="259" y="721"/>
                    </a:moveTo>
                    <a:cubicBezTo>
                      <a:pt x="302" y="710"/>
                      <a:pt x="302" y="710"/>
                      <a:pt x="302" y="710"/>
                    </a:cubicBezTo>
                    <a:cubicBezTo>
                      <a:pt x="203" y="315"/>
                      <a:pt x="203" y="315"/>
                      <a:pt x="203" y="315"/>
                    </a:cubicBezTo>
                    <a:cubicBezTo>
                      <a:pt x="126" y="28"/>
                      <a:pt x="126" y="28"/>
                      <a:pt x="126" y="28"/>
                    </a:cubicBezTo>
                    <a:cubicBezTo>
                      <a:pt x="126" y="28"/>
                      <a:pt x="82" y="0"/>
                      <a:pt x="51" y="1"/>
                    </a:cubicBezTo>
                    <a:cubicBezTo>
                      <a:pt x="51" y="1"/>
                      <a:pt x="37" y="1"/>
                      <a:pt x="23" y="49"/>
                    </a:cubicBezTo>
                    <a:cubicBezTo>
                      <a:pt x="23" y="49"/>
                      <a:pt x="0" y="120"/>
                      <a:pt x="20" y="155"/>
                    </a:cubicBezTo>
                    <a:cubicBezTo>
                      <a:pt x="40" y="189"/>
                      <a:pt x="80" y="225"/>
                      <a:pt x="80" y="225"/>
                    </a:cubicBezTo>
                    <a:cubicBezTo>
                      <a:pt x="80" y="225"/>
                      <a:pt x="157" y="302"/>
                      <a:pt x="182" y="322"/>
                    </a:cubicBezTo>
                    <a:cubicBezTo>
                      <a:pt x="182" y="322"/>
                      <a:pt x="239" y="605"/>
                      <a:pt x="258" y="700"/>
                    </a:cubicBezTo>
                    <a:cubicBezTo>
                      <a:pt x="259" y="705"/>
                      <a:pt x="259" y="718"/>
                      <a:pt x="259" y="721"/>
                    </a:cubicBezTo>
                  </a:path>
                </a:pathLst>
              </a:custGeom>
              <a:grpFill/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70" name="Group 302"/>
            <p:cNvGrpSpPr>
              <a:grpSpLocks/>
            </p:cNvGrpSpPr>
            <p:nvPr/>
          </p:nvGrpSpPr>
          <p:grpSpPr bwMode="gray">
            <a:xfrm>
              <a:off x="6097161" y="3993943"/>
              <a:ext cx="482605" cy="1419965"/>
              <a:chOff x="934" y="2653"/>
              <a:chExt cx="301" cy="887"/>
            </a:xfrm>
          </p:grpSpPr>
          <p:sp>
            <p:nvSpPr>
              <p:cNvPr id="179" name="Freeform 303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934" y="2653"/>
                <a:ext cx="294" cy="546"/>
              </a:xfrm>
              <a:custGeom>
                <a:avLst/>
                <a:gdLst/>
                <a:ahLst/>
                <a:cxnLst>
                  <a:cxn ang="0">
                    <a:pos x="96" y="241"/>
                  </a:cxn>
                  <a:cxn ang="0">
                    <a:pos x="131" y="242"/>
                  </a:cxn>
                  <a:cxn ang="0">
                    <a:pos x="131" y="243"/>
                  </a:cxn>
                  <a:cxn ang="0">
                    <a:pos x="131" y="185"/>
                  </a:cxn>
                  <a:cxn ang="0">
                    <a:pos x="90" y="26"/>
                  </a:cxn>
                  <a:cxn ang="0">
                    <a:pos x="83" y="6"/>
                  </a:cxn>
                  <a:cxn ang="0">
                    <a:pos x="83" y="6"/>
                  </a:cxn>
                  <a:cxn ang="0">
                    <a:pos x="82" y="5"/>
                  </a:cxn>
                  <a:cxn ang="0">
                    <a:pos x="82" y="4"/>
                  </a:cxn>
                  <a:cxn ang="0">
                    <a:pos x="41" y="5"/>
                  </a:cxn>
                  <a:cxn ang="0">
                    <a:pos x="1" y="23"/>
                  </a:cxn>
                  <a:cxn ang="0">
                    <a:pos x="1" y="25"/>
                  </a:cxn>
                  <a:cxn ang="0">
                    <a:pos x="2" y="44"/>
                  </a:cxn>
                  <a:cxn ang="0">
                    <a:pos x="42" y="213"/>
                  </a:cxn>
                  <a:cxn ang="0">
                    <a:pos x="62" y="258"/>
                  </a:cxn>
                  <a:cxn ang="0">
                    <a:pos x="62" y="258"/>
                  </a:cxn>
                  <a:cxn ang="0">
                    <a:pos x="62" y="257"/>
                  </a:cxn>
                  <a:cxn ang="0">
                    <a:pos x="96" y="241"/>
                  </a:cxn>
                </a:cxnLst>
                <a:rect l="0" t="0" r="r" b="b"/>
                <a:pathLst>
                  <a:path w="137" h="258">
                    <a:moveTo>
                      <a:pt x="96" y="241"/>
                    </a:moveTo>
                    <a:cubicBezTo>
                      <a:pt x="114" y="237"/>
                      <a:pt x="130" y="237"/>
                      <a:pt x="131" y="242"/>
                    </a:cubicBezTo>
                    <a:cubicBezTo>
                      <a:pt x="131" y="242"/>
                      <a:pt x="131" y="242"/>
                      <a:pt x="131" y="243"/>
                    </a:cubicBezTo>
                    <a:cubicBezTo>
                      <a:pt x="132" y="235"/>
                      <a:pt x="137" y="207"/>
                      <a:pt x="131" y="185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87" y="16"/>
                      <a:pt x="83" y="6"/>
                    </a:cubicBezTo>
                    <a:cubicBezTo>
                      <a:pt x="83" y="6"/>
                      <a:pt x="83" y="6"/>
                      <a:pt x="83" y="6"/>
                    </a:cubicBezTo>
                    <a:cubicBezTo>
                      <a:pt x="82" y="5"/>
                      <a:pt x="82" y="5"/>
                      <a:pt x="82" y="5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78" y="0"/>
                      <a:pt x="61" y="0"/>
                      <a:pt x="41" y="5"/>
                    </a:cubicBezTo>
                    <a:cubicBezTo>
                      <a:pt x="19" y="10"/>
                      <a:pt x="0" y="17"/>
                      <a:pt x="1" y="23"/>
                    </a:cubicBezTo>
                    <a:cubicBezTo>
                      <a:pt x="1" y="24"/>
                      <a:pt x="1" y="25"/>
                      <a:pt x="1" y="25"/>
                    </a:cubicBezTo>
                    <a:cubicBezTo>
                      <a:pt x="1" y="27"/>
                      <a:pt x="2" y="44"/>
                      <a:pt x="2" y="44"/>
                    </a:cubicBezTo>
                    <a:cubicBezTo>
                      <a:pt x="42" y="213"/>
                      <a:pt x="42" y="213"/>
                      <a:pt x="42" y="213"/>
                    </a:cubicBezTo>
                    <a:cubicBezTo>
                      <a:pt x="42" y="213"/>
                      <a:pt x="54" y="253"/>
                      <a:pt x="62" y="258"/>
                    </a:cubicBezTo>
                    <a:cubicBezTo>
                      <a:pt x="62" y="258"/>
                      <a:pt x="62" y="258"/>
                      <a:pt x="62" y="258"/>
                    </a:cubicBezTo>
                    <a:cubicBezTo>
                      <a:pt x="62" y="258"/>
                      <a:pt x="62" y="257"/>
                      <a:pt x="62" y="257"/>
                    </a:cubicBezTo>
                    <a:cubicBezTo>
                      <a:pt x="60" y="252"/>
                      <a:pt x="77" y="246"/>
                      <a:pt x="96" y="241"/>
                    </a:cubicBezTo>
                    <a:close/>
                  </a:path>
                </a:pathLst>
              </a:custGeom>
              <a:solidFill>
                <a:srgbClr val="F0F0F0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Freeform 304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1064" y="3153"/>
                <a:ext cx="150" cy="57"/>
              </a:xfrm>
              <a:custGeom>
                <a:avLst/>
                <a:gdLst/>
                <a:ahLst/>
                <a:cxnLst>
                  <a:cxn ang="0">
                    <a:pos x="47" y="12"/>
                  </a:cxn>
                  <a:cxn ang="0">
                    <a:pos x="49" y="21"/>
                  </a:cxn>
                  <a:cxn ang="0">
                    <a:pos x="71" y="8"/>
                  </a:cxn>
                  <a:cxn ang="0">
                    <a:pos x="71" y="7"/>
                  </a:cxn>
                  <a:cxn ang="0">
                    <a:pos x="71" y="6"/>
                  </a:cxn>
                  <a:cxn ang="0">
                    <a:pos x="71" y="5"/>
                  </a:cxn>
                  <a:cxn ang="0">
                    <a:pos x="36" y="4"/>
                  </a:cxn>
                  <a:cxn ang="0">
                    <a:pos x="2" y="20"/>
                  </a:cxn>
                  <a:cxn ang="0">
                    <a:pos x="2" y="21"/>
                  </a:cxn>
                  <a:cxn ang="0">
                    <a:pos x="32" y="25"/>
                  </a:cxn>
                  <a:cxn ang="0">
                    <a:pos x="30" y="17"/>
                  </a:cxn>
                  <a:cxn ang="0">
                    <a:pos x="47" y="12"/>
                  </a:cxn>
                </a:cxnLst>
                <a:rect l="0" t="0" r="r" b="b"/>
                <a:pathLst>
                  <a:path w="71" h="27">
                    <a:moveTo>
                      <a:pt x="47" y="12"/>
                    </a:moveTo>
                    <a:cubicBezTo>
                      <a:pt x="49" y="21"/>
                      <a:pt x="49" y="21"/>
                      <a:pt x="49" y="21"/>
                    </a:cubicBezTo>
                    <a:cubicBezTo>
                      <a:pt x="60" y="17"/>
                      <a:pt x="69" y="12"/>
                      <a:pt x="71" y="8"/>
                    </a:cubicBezTo>
                    <a:cubicBezTo>
                      <a:pt x="71" y="8"/>
                      <a:pt x="71" y="7"/>
                      <a:pt x="71" y="7"/>
                    </a:cubicBezTo>
                    <a:cubicBezTo>
                      <a:pt x="71" y="7"/>
                      <a:pt x="71" y="6"/>
                      <a:pt x="71" y="6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70" y="0"/>
                      <a:pt x="54" y="0"/>
                      <a:pt x="36" y="4"/>
                    </a:cubicBezTo>
                    <a:cubicBezTo>
                      <a:pt x="17" y="9"/>
                      <a:pt x="0" y="15"/>
                      <a:pt x="2" y="20"/>
                    </a:cubicBezTo>
                    <a:cubicBezTo>
                      <a:pt x="2" y="20"/>
                      <a:pt x="2" y="21"/>
                      <a:pt x="2" y="21"/>
                    </a:cubicBezTo>
                    <a:cubicBezTo>
                      <a:pt x="5" y="25"/>
                      <a:pt x="18" y="27"/>
                      <a:pt x="32" y="25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6" y="13"/>
                      <a:pt x="47" y="12"/>
                      <a:pt x="47" y="12"/>
                    </a:cubicBezTo>
                    <a:close/>
                  </a:path>
                </a:pathLst>
              </a:custGeom>
              <a:solidFill>
                <a:srgbClr val="C0C0C0"/>
              </a:solidFill>
              <a:ln w="25400" cap="flat" cmpd="sng" algn="ctr">
                <a:solidFill>
                  <a:srgbClr val="808080"/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Freeform 305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1127" y="3172"/>
                <a:ext cx="108" cy="368"/>
              </a:xfrm>
              <a:custGeom>
                <a:avLst/>
                <a:gdLst/>
                <a:ahLst/>
                <a:cxnLst>
                  <a:cxn ang="0">
                    <a:pos x="51" y="174"/>
                  </a:cxn>
                  <a:cxn ang="0">
                    <a:pos x="19" y="9"/>
                  </a:cxn>
                  <a:cxn ang="0">
                    <a:pos x="17" y="0"/>
                  </a:cxn>
                  <a:cxn ang="0">
                    <a:pos x="0" y="5"/>
                  </a:cxn>
                  <a:cxn ang="0">
                    <a:pos x="2" y="13"/>
                  </a:cxn>
                  <a:cxn ang="0">
                    <a:pos x="50" y="174"/>
                  </a:cxn>
                  <a:cxn ang="0">
                    <a:pos x="51" y="174"/>
                  </a:cxn>
                </a:cxnLst>
                <a:rect l="0" t="0" r="r" b="b"/>
                <a:pathLst>
                  <a:path w="51" h="174">
                    <a:moveTo>
                      <a:pt x="51" y="174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6" y="1"/>
                      <a:pt x="0" y="5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50" y="174"/>
                      <a:pt x="50" y="174"/>
                      <a:pt x="50" y="174"/>
                    </a:cubicBezTo>
                    <a:lnTo>
                      <a:pt x="51" y="17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71" name="_color1" descr="© INSCALE GmbH, 26.05.2010&#10;http://www.presentationload.com/"/>
            <p:cNvSpPr>
              <a:spLocks/>
            </p:cNvSpPr>
            <p:nvPr/>
          </p:nvSpPr>
          <p:spPr bwMode="gray">
            <a:xfrm>
              <a:off x="5440540" y="1547196"/>
              <a:ext cx="508128" cy="1326791"/>
            </a:xfrm>
            <a:custGeom>
              <a:avLst/>
              <a:gdLst/>
              <a:ahLst/>
              <a:cxnLst>
                <a:cxn ang="0">
                  <a:pos x="70" y="67"/>
                </a:cxn>
                <a:cxn ang="0">
                  <a:pos x="28" y="5"/>
                </a:cxn>
                <a:cxn ang="0">
                  <a:pos x="8" y="147"/>
                </a:cxn>
                <a:cxn ang="0">
                  <a:pos x="113" y="333"/>
                </a:cxn>
                <a:cxn ang="0">
                  <a:pos x="149" y="390"/>
                </a:cxn>
                <a:cxn ang="0">
                  <a:pos x="145" y="375"/>
                </a:cxn>
                <a:cxn ang="0">
                  <a:pos x="70" y="67"/>
                </a:cxn>
              </a:cxnLst>
              <a:rect l="0" t="0" r="r" b="b"/>
              <a:pathLst>
                <a:path w="149" h="390">
                  <a:moveTo>
                    <a:pt x="70" y="67"/>
                  </a:moveTo>
                  <a:cubicBezTo>
                    <a:pt x="70" y="67"/>
                    <a:pt x="43" y="0"/>
                    <a:pt x="28" y="5"/>
                  </a:cubicBezTo>
                  <a:cubicBezTo>
                    <a:pt x="14" y="10"/>
                    <a:pt x="0" y="112"/>
                    <a:pt x="8" y="147"/>
                  </a:cubicBezTo>
                  <a:cubicBezTo>
                    <a:pt x="21" y="199"/>
                    <a:pt x="113" y="333"/>
                    <a:pt x="113" y="333"/>
                  </a:cubicBezTo>
                  <a:cubicBezTo>
                    <a:pt x="149" y="390"/>
                    <a:pt x="149" y="390"/>
                    <a:pt x="149" y="390"/>
                  </a:cubicBezTo>
                  <a:cubicBezTo>
                    <a:pt x="145" y="375"/>
                    <a:pt x="145" y="375"/>
                    <a:pt x="145" y="375"/>
                  </a:cubicBezTo>
                  <a:lnTo>
                    <a:pt x="70" y="67"/>
                  </a:lnTo>
                  <a:close/>
                </a:path>
              </a:pathLst>
            </a:custGeom>
            <a:solidFill>
              <a:srgbClr val="999999"/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72" name="Group 309"/>
            <p:cNvGrpSpPr>
              <a:grpSpLocks/>
            </p:cNvGrpSpPr>
            <p:nvPr/>
          </p:nvGrpSpPr>
          <p:grpSpPr bwMode="gray">
            <a:xfrm>
              <a:off x="6118233" y="4124226"/>
              <a:ext cx="424600" cy="584528"/>
              <a:chOff x="3018" y="2598"/>
              <a:chExt cx="300" cy="407"/>
            </a:xfrm>
          </p:grpSpPr>
          <p:sp>
            <p:nvSpPr>
              <p:cNvPr id="173" name="_color1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3018" y="2598"/>
                <a:ext cx="215" cy="73"/>
              </a:xfrm>
              <a:custGeom>
                <a:avLst/>
                <a:gdLst/>
                <a:ahLst/>
                <a:cxnLst>
                  <a:cxn ang="0">
                    <a:pos x="90" y="13"/>
                  </a:cxn>
                  <a:cxn ang="0">
                    <a:pos x="90" y="10"/>
                  </a:cxn>
                  <a:cxn ang="0">
                    <a:pos x="40" y="5"/>
                  </a:cxn>
                  <a:cxn ang="0">
                    <a:pos x="2" y="29"/>
                  </a:cxn>
                  <a:cxn ang="0">
                    <a:pos x="3" y="31"/>
                  </a:cxn>
                  <a:cxn ang="0">
                    <a:pos x="41" y="10"/>
                  </a:cxn>
                  <a:cxn ang="0">
                    <a:pos x="90" y="13"/>
                  </a:cxn>
                </a:cxnLst>
                <a:rect l="0" t="0" r="r" b="b"/>
                <a:pathLst>
                  <a:path w="91" h="31">
                    <a:moveTo>
                      <a:pt x="90" y="13"/>
                    </a:moveTo>
                    <a:cubicBezTo>
                      <a:pt x="91" y="12"/>
                      <a:pt x="90" y="10"/>
                      <a:pt x="90" y="10"/>
                    </a:cubicBezTo>
                    <a:cubicBezTo>
                      <a:pt x="89" y="4"/>
                      <a:pt x="63" y="0"/>
                      <a:pt x="40" y="5"/>
                    </a:cubicBezTo>
                    <a:cubicBezTo>
                      <a:pt x="16" y="11"/>
                      <a:pt x="0" y="23"/>
                      <a:pt x="2" y="29"/>
                    </a:cubicBezTo>
                    <a:cubicBezTo>
                      <a:pt x="2" y="29"/>
                      <a:pt x="2" y="31"/>
                      <a:pt x="3" y="31"/>
                    </a:cubicBezTo>
                    <a:cubicBezTo>
                      <a:pt x="5" y="25"/>
                      <a:pt x="20" y="15"/>
                      <a:pt x="41" y="10"/>
                    </a:cubicBezTo>
                    <a:cubicBezTo>
                      <a:pt x="61" y="5"/>
                      <a:pt x="84" y="8"/>
                      <a:pt x="90" y="13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" name="_color1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3030" y="2645"/>
                <a:ext cx="215" cy="74"/>
              </a:xfrm>
              <a:custGeom>
                <a:avLst/>
                <a:gdLst/>
                <a:ahLst/>
                <a:cxnLst>
                  <a:cxn ang="0">
                    <a:pos x="91" y="12"/>
                  </a:cxn>
                  <a:cxn ang="0">
                    <a:pos x="90" y="9"/>
                  </a:cxn>
                  <a:cxn ang="0">
                    <a:pos x="39" y="5"/>
                  </a:cxn>
                  <a:cxn ang="0">
                    <a:pos x="1" y="29"/>
                  </a:cxn>
                  <a:cxn ang="0">
                    <a:pos x="2" y="31"/>
                  </a:cxn>
                  <a:cxn ang="0">
                    <a:pos x="40" y="10"/>
                  </a:cxn>
                  <a:cxn ang="0">
                    <a:pos x="91" y="12"/>
                  </a:cxn>
                </a:cxnLst>
                <a:rect l="0" t="0" r="r" b="b"/>
                <a:pathLst>
                  <a:path w="91" h="31">
                    <a:moveTo>
                      <a:pt x="91" y="12"/>
                    </a:moveTo>
                    <a:cubicBezTo>
                      <a:pt x="91" y="12"/>
                      <a:pt x="90" y="10"/>
                      <a:pt x="90" y="9"/>
                    </a:cubicBezTo>
                    <a:cubicBezTo>
                      <a:pt x="89" y="3"/>
                      <a:pt x="63" y="0"/>
                      <a:pt x="39" y="5"/>
                    </a:cubicBezTo>
                    <a:cubicBezTo>
                      <a:pt x="16" y="10"/>
                      <a:pt x="0" y="22"/>
                      <a:pt x="1" y="29"/>
                    </a:cubicBezTo>
                    <a:cubicBezTo>
                      <a:pt x="1" y="29"/>
                      <a:pt x="1" y="31"/>
                      <a:pt x="2" y="31"/>
                    </a:cubicBezTo>
                    <a:cubicBezTo>
                      <a:pt x="5" y="25"/>
                      <a:pt x="20" y="14"/>
                      <a:pt x="40" y="10"/>
                    </a:cubicBezTo>
                    <a:cubicBezTo>
                      <a:pt x="61" y="5"/>
                      <a:pt x="84" y="8"/>
                      <a:pt x="91" y="1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5" name="_color1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3039" y="2690"/>
                <a:ext cx="218" cy="76"/>
              </a:xfrm>
              <a:custGeom>
                <a:avLst/>
                <a:gdLst/>
                <a:ahLst/>
                <a:cxnLst>
                  <a:cxn ang="0">
                    <a:pos x="92" y="13"/>
                  </a:cxn>
                  <a:cxn ang="0">
                    <a:pos x="91" y="10"/>
                  </a:cxn>
                  <a:cxn ang="0">
                    <a:pos x="40" y="5"/>
                  </a:cxn>
                  <a:cxn ang="0">
                    <a:pos x="2" y="29"/>
                  </a:cxn>
                  <a:cxn ang="0">
                    <a:pos x="2" y="32"/>
                  </a:cxn>
                  <a:cxn ang="0">
                    <a:pos x="41" y="10"/>
                  </a:cxn>
                  <a:cxn ang="0">
                    <a:pos x="92" y="13"/>
                  </a:cxn>
                </a:cxnLst>
                <a:rect l="0" t="0" r="r" b="b"/>
                <a:pathLst>
                  <a:path w="92" h="32">
                    <a:moveTo>
                      <a:pt x="92" y="13"/>
                    </a:moveTo>
                    <a:cubicBezTo>
                      <a:pt x="92" y="12"/>
                      <a:pt x="91" y="10"/>
                      <a:pt x="91" y="10"/>
                    </a:cubicBezTo>
                    <a:cubicBezTo>
                      <a:pt x="90" y="3"/>
                      <a:pt x="64" y="0"/>
                      <a:pt x="40" y="5"/>
                    </a:cubicBezTo>
                    <a:cubicBezTo>
                      <a:pt x="16" y="11"/>
                      <a:pt x="0" y="23"/>
                      <a:pt x="2" y="29"/>
                    </a:cubicBezTo>
                    <a:cubicBezTo>
                      <a:pt x="2" y="30"/>
                      <a:pt x="2" y="31"/>
                      <a:pt x="2" y="32"/>
                    </a:cubicBezTo>
                    <a:cubicBezTo>
                      <a:pt x="5" y="25"/>
                      <a:pt x="20" y="15"/>
                      <a:pt x="41" y="10"/>
                    </a:cubicBezTo>
                    <a:cubicBezTo>
                      <a:pt x="62" y="5"/>
                      <a:pt x="85" y="8"/>
                      <a:pt x="92" y="13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6" name="_color1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3072" y="2832"/>
                <a:ext cx="222" cy="76"/>
              </a:xfrm>
              <a:custGeom>
                <a:avLst/>
                <a:gdLst/>
                <a:ahLst/>
                <a:cxnLst>
                  <a:cxn ang="0">
                    <a:pos x="94" y="13"/>
                  </a:cxn>
                  <a:cxn ang="0">
                    <a:pos x="93" y="10"/>
                  </a:cxn>
                  <a:cxn ang="0">
                    <a:pos x="41" y="6"/>
                  </a:cxn>
                  <a:cxn ang="0">
                    <a:pos x="2" y="30"/>
                  </a:cxn>
                  <a:cxn ang="0">
                    <a:pos x="3" y="32"/>
                  </a:cxn>
                  <a:cxn ang="0">
                    <a:pos x="42" y="10"/>
                  </a:cxn>
                  <a:cxn ang="0">
                    <a:pos x="94" y="13"/>
                  </a:cxn>
                </a:cxnLst>
                <a:rect l="0" t="0" r="r" b="b"/>
                <a:pathLst>
                  <a:path w="94" h="32">
                    <a:moveTo>
                      <a:pt x="94" y="13"/>
                    </a:moveTo>
                    <a:cubicBezTo>
                      <a:pt x="94" y="12"/>
                      <a:pt x="93" y="11"/>
                      <a:pt x="93" y="10"/>
                    </a:cubicBezTo>
                    <a:cubicBezTo>
                      <a:pt x="92" y="4"/>
                      <a:pt x="65" y="0"/>
                      <a:pt x="41" y="6"/>
                    </a:cubicBezTo>
                    <a:cubicBezTo>
                      <a:pt x="17" y="11"/>
                      <a:pt x="0" y="23"/>
                      <a:pt x="2" y="30"/>
                    </a:cubicBezTo>
                    <a:cubicBezTo>
                      <a:pt x="2" y="30"/>
                      <a:pt x="2" y="32"/>
                      <a:pt x="3" y="32"/>
                    </a:cubicBezTo>
                    <a:cubicBezTo>
                      <a:pt x="6" y="26"/>
                      <a:pt x="21" y="15"/>
                      <a:pt x="42" y="10"/>
                    </a:cubicBezTo>
                    <a:cubicBezTo>
                      <a:pt x="63" y="5"/>
                      <a:pt x="87" y="8"/>
                      <a:pt x="94" y="13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7" name="_color1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3084" y="2879"/>
                <a:ext cx="222" cy="78"/>
              </a:xfrm>
              <a:custGeom>
                <a:avLst/>
                <a:gdLst/>
                <a:ahLst/>
                <a:cxnLst>
                  <a:cxn ang="0">
                    <a:pos x="94" y="14"/>
                  </a:cxn>
                  <a:cxn ang="0">
                    <a:pos x="93" y="11"/>
                  </a:cxn>
                  <a:cxn ang="0">
                    <a:pos x="41" y="6"/>
                  </a:cxn>
                  <a:cxn ang="0">
                    <a:pos x="2" y="30"/>
                  </a:cxn>
                  <a:cxn ang="0">
                    <a:pos x="3" y="33"/>
                  </a:cxn>
                  <a:cxn ang="0">
                    <a:pos x="42" y="11"/>
                  </a:cxn>
                  <a:cxn ang="0">
                    <a:pos x="94" y="14"/>
                  </a:cxn>
                </a:cxnLst>
                <a:rect l="0" t="0" r="r" b="b"/>
                <a:pathLst>
                  <a:path w="94" h="33">
                    <a:moveTo>
                      <a:pt x="94" y="14"/>
                    </a:moveTo>
                    <a:cubicBezTo>
                      <a:pt x="94" y="13"/>
                      <a:pt x="93" y="11"/>
                      <a:pt x="93" y="11"/>
                    </a:cubicBezTo>
                    <a:cubicBezTo>
                      <a:pt x="92" y="4"/>
                      <a:pt x="65" y="0"/>
                      <a:pt x="41" y="6"/>
                    </a:cubicBezTo>
                    <a:cubicBezTo>
                      <a:pt x="17" y="12"/>
                      <a:pt x="0" y="24"/>
                      <a:pt x="2" y="30"/>
                    </a:cubicBezTo>
                    <a:cubicBezTo>
                      <a:pt x="2" y="31"/>
                      <a:pt x="2" y="32"/>
                      <a:pt x="3" y="33"/>
                    </a:cubicBezTo>
                    <a:cubicBezTo>
                      <a:pt x="5" y="26"/>
                      <a:pt x="21" y="16"/>
                      <a:pt x="42" y="11"/>
                    </a:cubicBezTo>
                    <a:cubicBezTo>
                      <a:pt x="63" y="6"/>
                      <a:pt x="87" y="9"/>
                      <a:pt x="94" y="14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8" name="_color1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3096" y="2927"/>
                <a:ext cx="222" cy="78"/>
              </a:xfrm>
              <a:custGeom>
                <a:avLst/>
                <a:gdLst/>
                <a:ahLst/>
                <a:cxnLst>
                  <a:cxn ang="0">
                    <a:pos x="93" y="10"/>
                  </a:cxn>
                  <a:cxn ang="0">
                    <a:pos x="41" y="6"/>
                  </a:cxn>
                  <a:cxn ang="0">
                    <a:pos x="2" y="30"/>
                  </a:cxn>
                  <a:cxn ang="0">
                    <a:pos x="2" y="33"/>
                  </a:cxn>
                  <a:cxn ang="0">
                    <a:pos x="42" y="10"/>
                  </a:cxn>
                  <a:cxn ang="0">
                    <a:pos x="93" y="13"/>
                  </a:cxn>
                  <a:cxn ang="0">
                    <a:pos x="93" y="10"/>
                  </a:cxn>
                </a:cxnLst>
                <a:rect l="0" t="0" r="r" b="b"/>
                <a:pathLst>
                  <a:path w="94" h="33">
                    <a:moveTo>
                      <a:pt x="93" y="10"/>
                    </a:moveTo>
                    <a:cubicBezTo>
                      <a:pt x="92" y="4"/>
                      <a:pt x="65" y="0"/>
                      <a:pt x="41" y="6"/>
                    </a:cubicBezTo>
                    <a:cubicBezTo>
                      <a:pt x="17" y="11"/>
                      <a:pt x="0" y="24"/>
                      <a:pt x="2" y="30"/>
                    </a:cubicBezTo>
                    <a:cubicBezTo>
                      <a:pt x="2" y="31"/>
                      <a:pt x="2" y="32"/>
                      <a:pt x="2" y="33"/>
                    </a:cubicBezTo>
                    <a:cubicBezTo>
                      <a:pt x="5" y="26"/>
                      <a:pt x="21" y="15"/>
                      <a:pt x="42" y="10"/>
                    </a:cubicBezTo>
                    <a:cubicBezTo>
                      <a:pt x="63" y="6"/>
                      <a:pt x="87" y="8"/>
                      <a:pt x="93" y="13"/>
                    </a:cubicBezTo>
                    <a:cubicBezTo>
                      <a:pt x="94" y="12"/>
                      <a:pt x="93" y="11"/>
                      <a:pt x="93" y="10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4" name="Group 183"/>
          <p:cNvGrpSpPr/>
          <p:nvPr/>
        </p:nvGrpSpPr>
        <p:grpSpPr>
          <a:xfrm>
            <a:off x="6990458" y="3397526"/>
            <a:ext cx="673998" cy="147616"/>
            <a:chOff x="5224341" y="5241173"/>
            <a:chExt cx="2805113" cy="614362"/>
          </a:xfrm>
        </p:grpSpPr>
        <p:sp>
          <p:nvSpPr>
            <p:cNvPr id="185" name="_color1" descr="© INSCALE GmbH, 26.05.2010&#10;http://www.presentationload.com/"/>
            <p:cNvSpPr>
              <a:spLocks noEditPoints="1"/>
            </p:cNvSpPr>
            <p:nvPr/>
          </p:nvSpPr>
          <p:spPr bwMode="gray">
            <a:xfrm>
              <a:off x="5224341" y="5241173"/>
              <a:ext cx="2805113" cy="61436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0" y="94"/>
                </a:cxn>
                <a:cxn ang="0">
                  <a:pos x="428" y="187"/>
                </a:cxn>
                <a:cxn ang="0">
                  <a:pos x="856" y="94"/>
                </a:cxn>
                <a:cxn ang="0">
                  <a:pos x="428" y="0"/>
                </a:cxn>
                <a:cxn ang="0">
                  <a:pos x="428" y="128"/>
                </a:cxn>
                <a:cxn ang="0">
                  <a:pos x="105" y="73"/>
                </a:cxn>
                <a:cxn ang="0">
                  <a:pos x="428" y="17"/>
                </a:cxn>
                <a:cxn ang="0">
                  <a:pos x="751" y="73"/>
                </a:cxn>
                <a:cxn ang="0">
                  <a:pos x="428" y="128"/>
                </a:cxn>
              </a:cxnLst>
              <a:rect l="0" t="0" r="r" b="b"/>
              <a:pathLst>
                <a:path w="856" h="187">
                  <a:moveTo>
                    <a:pt x="428" y="0"/>
                  </a:moveTo>
                  <a:cubicBezTo>
                    <a:pt x="191" y="0"/>
                    <a:pt x="0" y="42"/>
                    <a:pt x="0" y="94"/>
                  </a:cubicBezTo>
                  <a:cubicBezTo>
                    <a:pt x="0" y="145"/>
                    <a:pt x="191" y="187"/>
                    <a:pt x="428" y="187"/>
                  </a:cubicBezTo>
                  <a:cubicBezTo>
                    <a:pt x="664" y="187"/>
                    <a:pt x="856" y="145"/>
                    <a:pt x="856" y="94"/>
                  </a:cubicBezTo>
                  <a:cubicBezTo>
                    <a:pt x="856" y="42"/>
                    <a:pt x="664" y="0"/>
                    <a:pt x="428" y="0"/>
                  </a:cubicBezTo>
                  <a:close/>
                  <a:moveTo>
                    <a:pt x="428" y="128"/>
                  </a:moveTo>
                  <a:cubicBezTo>
                    <a:pt x="250" y="128"/>
                    <a:pt x="105" y="103"/>
                    <a:pt x="105" y="73"/>
                  </a:cubicBezTo>
                  <a:cubicBezTo>
                    <a:pt x="105" y="42"/>
                    <a:pt x="250" y="17"/>
                    <a:pt x="428" y="17"/>
                  </a:cubicBezTo>
                  <a:cubicBezTo>
                    <a:pt x="606" y="17"/>
                    <a:pt x="751" y="42"/>
                    <a:pt x="751" y="73"/>
                  </a:cubicBezTo>
                  <a:cubicBezTo>
                    <a:pt x="751" y="103"/>
                    <a:pt x="606" y="128"/>
                    <a:pt x="428" y="128"/>
                  </a:cubicBezTo>
                  <a:close/>
                </a:path>
              </a:pathLst>
            </a:custGeom>
            <a:solidFill>
              <a:srgbClr val="FFE600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_color1" descr="© INSCALE GmbH, 26.05.2010&#10;http://www.presentationload.com/"/>
            <p:cNvSpPr>
              <a:spLocks noChangeArrowheads="1"/>
            </p:cNvSpPr>
            <p:nvPr/>
          </p:nvSpPr>
          <p:spPr bwMode="gray">
            <a:xfrm>
              <a:off x="6387543" y="5375275"/>
              <a:ext cx="379412" cy="82550"/>
            </a:xfrm>
            <a:prstGeom prst="ellipse">
              <a:avLst/>
            </a:prstGeom>
            <a:solidFill>
              <a:srgbClr val="808080"/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 rot="21284632" flipH="1">
            <a:off x="7243208" y="2315621"/>
            <a:ext cx="382144" cy="1098931"/>
            <a:chOff x="5227080" y="1524000"/>
            <a:chExt cx="1352686" cy="3889908"/>
          </a:xfrm>
        </p:grpSpPr>
        <p:sp>
          <p:nvSpPr>
            <p:cNvPr id="188" name="_color1" descr="© INSCALE GmbH, 26.05.2010&#10;http://www.presentationload.com/"/>
            <p:cNvSpPr>
              <a:spLocks/>
            </p:cNvSpPr>
            <p:nvPr/>
          </p:nvSpPr>
          <p:spPr bwMode="gray">
            <a:xfrm>
              <a:off x="5257243" y="1524000"/>
              <a:ext cx="1308602" cy="3388884"/>
            </a:xfrm>
            <a:custGeom>
              <a:avLst/>
              <a:gdLst/>
              <a:ahLst/>
              <a:cxnLst>
                <a:cxn ang="0">
                  <a:pos x="379" y="911"/>
                </a:cxn>
                <a:cxn ang="0">
                  <a:pos x="337" y="749"/>
                </a:cxn>
                <a:cxn ang="0">
                  <a:pos x="328" y="727"/>
                </a:cxn>
                <a:cxn ang="0">
                  <a:pos x="215" y="358"/>
                </a:cxn>
                <a:cxn ang="0">
                  <a:pos x="215" y="357"/>
                </a:cxn>
                <a:cxn ang="0">
                  <a:pos x="264" y="193"/>
                </a:cxn>
                <a:cxn ang="0">
                  <a:pos x="277" y="116"/>
                </a:cxn>
                <a:cxn ang="0">
                  <a:pos x="187" y="11"/>
                </a:cxn>
                <a:cxn ang="0">
                  <a:pos x="145" y="59"/>
                </a:cxn>
                <a:cxn ang="0">
                  <a:pos x="138" y="33"/>
                </a:cxn>
                <a:cxn ang="0">
                  <a:pos x="124" y="74"/>
                </a:cxn>
                <a:cxn ang="0">
                  <a:pos x="82" y="12"/>
                </a:cxn>
                <a:cxn ang="0">
                  <a:pos x="75" y="57"/>
                </a:cxn>
                <a:cxn ang="0">
                  <a:pos x="42" y="50"/>
                </a:cxn>
                <a:cxn ang="0">
                  <a:pos x="11" y="111"/>
                </a:cxn>
                <a:cxn ang="0">
                  <a:pos x="11" y="204"/>
                </a:cxn>
                <a:cxn ang="0">
                  <a:pos x="173" y="371"/>
                </a:cxn>
                <a:cxn ang="0">
                  <a:pos x="249" y="751"/>
                </a:cxn>
                <a:cxn ang="0">
                  <a:pos x="250" y="770"/>
                </a:cxn>
                <a:cxn ang="0">
                  <a:pos x="290" y="939"/>
                </a:cxn>
                <a:cxn ang="0">
                  <a:pos x="310" y="984"/>
                </a:cxn>
                <a:cxn ang="0">
                  <a:pos x="379" y="971"/>
                </a:cxn>
                <a:cxn ang="0">
                  <a:pos x="379" y="911"/>
                </a:cxn>
              </a:cxnLst>
              <a:rect l="0" t="0" r="r" b="b"/>
              <a:pathLst>
                <a:path w="385" h="997">
                  <a:moveTo>
                    <a:pt x="379" y="911"/>
                  </a:moveTo>
                  <a:cubicBezTo>
                    <a:pt x="337" y="749"/>
                    <a:pt x="337" y="749"/>
                    <a:pt x="337" y="749"/>
                  </a:cubicBezTo>
                  <a:cubicBezTo>
                    <a:pt x="337" y="749"/>
                    <a:pt x="333" y="736"/>
                    <a:pt x="328" y="727"/>
                  </a:cubicBezTo>
                  <a:cubicBezTo>
                    <a:pt x="215" y="358"/>
                    <a:pt x="215" y="358"/>
                    <a:pt x="215" y="358"/>
                  </a:cubicBezTo>
                  <a:cubicBezTo>
                    <a:pt x="215" y="357"/>
                    <a:pt x="215" y="357"/>
                    <a:pt x="215" y="357"/>
                  </a:cubicBezTo>
                  <a:cubicBezTo>
                    <a:pt x="264" y="193"/>
                    <a:pt x="264" y="193"/>
                    <a:pt x="264" y="193"/>
                  </a:cubicBezTo>
                  <a:cubicBezTo>
                    <a:pt x="276" y="170"/>
                    <a:pt x="277" y="116"/>
                    <a:pt x="277" y="116"/>
                  </a:cubicBezTo>
                  <a:cubicBezTo>
                    <a:pt x="253" y="42"/>
                    <a:pt x="187" y="11"/>
                    <a:pt x="187" y="11"/>
                  </a:cubicBezTo>
                  <a:cubicBezTo>
                    <a:pt x="187" y="11"/>
                    <a:pt x="156" y="46"/>
                    <a:pt x="145" y="59"/>
                  </a:cubicBezTo>
                  <a:cubicBezTo>
                    <a:pt x="144" y="41"/>
                    <a:pt x="138" y="33"/>
                    <a:pt x="138" y="33"/>
                  </a:cubicBezTo>
                  <a:cubicBezTo>
                    <a:pt x="134" y="34"/>
                    <a:pt x="127" y="59"/>
                    <a:pt x="124" y="74"/>
                  </a:cubicBezTo>
                  <a:cubicBezTo>
                    <a:pt x="93" y="0"/>
                    <a:pt x="82" y="12"/>
                    <a:pt x="82" y="12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5" y="57"/>
                    <a:pt x="50" y="49"/>
                    <a:pt x="42" y="50"/>
                  </a:cubicBezTo>
                  <a:cubicBezTo>
                    <a:pt x="24" y="52"/>
                    <a:pt x="11" y="111"/>
                    <a:pt x="11" y="111"/>
                  </a:cubicBezTo>
                  <a:cubicBezTo>
                    <a:pt x="0" y="157"/>
                    <a:pt x="0" y="184"/>
                    <a:pt x="11" y="204"/>
                  </a:cubicBezTo>
                  <a:cubicBezTo>
                    <a:pt x="34" y="243"/>
                    <a:pt x="125" y="328"/>
                    <a:pt x="173" y="371"/>
                  </a:cubicBezTo>
                  <a:cubicBezTo>
                    <a:pt x="193" y="469"/>
                    <a:pt x="249" y="752"/>
                    <a:pt x="249" y="751"/>
                  </a:cubicBezTo>
                  <a:cubicBezTo>
                    <a:pt x="249" y="753"/>
                    <a:pt x="250" y="762"/>
                    <a:pt x="250" y="770"/>
                  </a:cubicBezTo>
                  <a:cubicBezTo>
                    <a:pt x="290" y="939"/>
                    <a:pt x="290" y="939"/>
                    <a:pt x="290" y="939"/>
                  </a:cubicBezTo>
                  <a:cubicBezTo>
                    <a:pt x="290" y="939"/>
                    <a:pt x="299" y="971"/>
                    <a:pt x="310" y="984"/>
                  </a:cubicBezTo>
                  <a:cubicBezTo>
                    <a:pt x="310" y="984"/>
                    <a:pt x="351" y="997"/>
                    <a:pt x="379" y="971"/>
                  </a:cubicBezTo>
                  <a:cubicBezTo>
                    <a:pt x="379" y="971"/>
                    <a:pt x="385" y="940"/>
                    <a:pt x="379" y="911"/>
                  </a:cubicBezTo>
                  <a:close/>
                </a:path>
              </a:pathLst>
            </a:custGeom>
            <a:solidFill>
              <a:srgbClr val="808080"/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89" name="Group 299"/>
            <p:cNvGrpSpPr>
              <a:grpSpLocks/>
            </p:cNvGrpSpPr>
            <p:nvPr/>
          </p:nvGrpSpPr>
          <p:grpSpPr bwMode="gray">
            <a:xfrm>
              <a:off x="5227080" y="1558793"/>
              <a:ext cx="1025535" cy="2583994"/>
              <a:chOff x="393" y="1131"/>
              <a:chExt cx="639" cy="1608"/>
            </a:xfrm>
            <a:solidFill>
              <a:srgbClr val="C0C0C0"/>
            </a:solidFill>
          </p:grpSpPr>
          <p:sp>
            <p:nvSpPr>
              <p:cNvPr id="202" name="_color1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674" y="1131"/>
                <a:ext cx="331" cy="823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79" y="387"/>
                  </a:cxn>
                  <a:cxn ang="0">
                    <a:pos x="102" y="315"/>
                  </a:cxn>
                  <a:cxn ang="0">
                    <a:pos x="145" y="170"/>
                  </a:cxn>
                  <a:cxn ang="0">
                    <a:pos x="153" y="106"/>
                  </a:cxn>
                  <a:cxn ang="0">
                    <a:pos x="63" y="1"/>
                  </a:cxn>
                  <a:cxn ang="0">
                    <a:pos x="0" y="64"/>
                  </a:cxn>
                </a:cxnLst>
                <a:rect l="0" t="0" r="r" b="b"/>
                <a:pathLst>
                  <a:path w="156" h="389">
                    <a:moveTo>
                      <a:pt x="0" y="64"/>
                    </a:moveTo>
                    <a:cubicBezTo>
                      <a:pt x="0" y="64"/>
                      <a:pt x="66" y="329"/>
                      <a:pt x="79" y="387"/>
                    </a:cubicBezTo>
                    <a:cubicBezTo>
                      <a:pt x="79" y="389"/>
                      <a:pt x="101" y="320"/>
                      <a:pt x="102" y="315"/>
                    </a:cubicBezTo>
                    <a:cubicBezTo>
                      <a:pt x="118" y="266"/>
                      <a:pt x="145" y="170"/>
                      <a:pt x="145" y="170"/>
                    </a:cubicBezTo>
                    <a:cubicBezTo>
                      <a:pt x="145" y="170"/>
                      <a:pt x="156" y="134"/>
                      <a:pt x="153" y="106"/>
                    </a:cubicBezTo>
                    <a:cubicBezTo>
                      <a:pt x="149" y="72"/>
                      <a:pt x="91" y="0"/>
                      <a:pt x="63" y="1"/>
                    </a:cubicBezTo>
                    <a:cubicBezTo>
                      <a:pt x="39" y="2"/>
                      <a:pt x="0" y="64"/>
                      <a:pt x="0" y="64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_color1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393" y="1214"/>
                <a:ext cx="639" cy="1525"/>
              </a:xfrm>
              <a:custGeom>
                <a:avLst/>
                <a:gdLst/>
                <a:ahLst/>
                <a:cxnLst>
                  <a:cxn ang="0">
                    <a:pos x="259" y="721"/>
                  </a:cxn>
                  <a:cxn ang="0">
                    <a:pos x="302" y="710"/>
                  </a:cxn>
                  <a:cxn ang="0">
                    <a:pos x="203" y="315"/>
                  </a:cxn>
                  <a:cxn ang="0">
                    <a:pos x="126" y="28"/>
                  </a:cxn>
                  <a:cxn ang="0">
                    <a:pos x="51" y="1"/>
                  </a:cxn>
                  <a:cxn ang="0">
                    <a:pos x="23" y="49"/>
                  </a:cxn>
                  <a:cxn ang="0">
                    <a:pos x="20" y="155"/>
                  </a:cxn>
                  <a:cxn ang="0">
                    <a:pos x="80" y="225"/>
                  </a:cxn>
                  <a:cxn ang="0">
                    <a:pos x="182" y="322"/>
                  </a:cxn>
                  <a:cxn ang="0">
                    <a:pos x="258" y="700"/>
                  </a:cxn>
                  <a:cxn ang="0">
                    <a:pos x="259" y="721"/>
                  </a:cxn>
                </a:cxnLst>
                <a:rect l="0" t="0" r="r" b="b"/>
                <a:pathLst>
                  <a:path w="302" h="721">
                    <a:moveTo>
                      <a:pt x="259" y="721"/>
                    </a:moveTo>
                    <a:cubicBezTo>
                      <a:pt x="302" y="710"/>
                      <a:pt x="302" y="710"/>
                      <a:pt x="302" y="710"/>
                    </a:cubicBezTo>
                    <a:cubicBezTo>
                      <a:pt x="203" y="315"/>
                      <a:pt x="203" y="315"/>
                      <a:pt x="203" y="315"/>
                    </a:cubicBezTo>
                    <a:cubicBezTo>
                      <a:pt x="126" y="28"/>
                      <a:pt x="126" y="28"/>
                      <a:pt x="126" y="28"/>
                    </a:cubicBezTo>
                    <a:cubicBezTo>
                      <a:pt x="126" y="28"/>
                      <a:pt x="82" y="0"/>
                      <a:pt x="51" y="1"/>
                    </a:cubicBezTo>
                    <a:cubicBezTo>
                      <a:pt x="51" y="1"/>
                      <a:pt x="37" y="1"/>
                      <a:pt x="23" y="49"/>
                    </a:cubicBezTo>
                    <a:cubicBezTo>
                      <a:pt x="23" y="49"/>
                      <a:pt x="0" y="120"/>
                      <a:pt x="20" y="155"/>
                    </a:cubicBezTo>
                    <a:cubicBezTo>
                      <a:pt x="40" y="189"/>
                      <a:pt x="80" y="225"/>
                      <a:pt x="80" y="225"/>
                    </a:cubicBezTo>
                    <a:cubicBezTo>
                      <a:pt x="80" y="225"/>
                      <a:pt x="157" y="302"/>
                      <a:pt x="182" y="322"/>
                    </a:cubicBezTo>
                    <a:cubicBezTo>
                      <a:pt x="182" y="322"/>
                      <a:pt x="239" y="605"/>
                      <a:pt x="258" y="700"/>
                    </a:cubicBezTo>
                    <a:cubicBezTo>
                      <a:pt x="259" y="705"/>
                      <a:pt x="259" y="718"/>
                      <a:pt x="259" y="721"/>
                    </a:cubicBezTo>
                  </a:path>
                </a:pathLst>
              </a:custGeom>
              <a:grpFill/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90" name="Group 302"/>
            <p:cNvGrpSpPr>
              <a:grpSpLocks/>
            </p:cNvGrpSpPr>
            <p:nvPr/>
          </p:nvGrpSpPr>
          <p:grpSpPr bwMode="gray">
            <a:xfrm>
              <a:off x="6097161" y="3993943"/>
              <a:ext cx="482605" cy="1419965"/>
              <a:chOff x="934" y="2653"/>
              <a:chExt cx="301" cy="887"/>
            </a:xfrm>
          </p:grpSpPr>
          <p:sp>
            <p:nvSpPr>
              <p:cNvPr id="199" name="Freeform 303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934" y="2653"/>
                <a:ext cx="294" cy="546"/>
              </a:xfrm>
              <a:custGeom>
                <a:avLst/>
                <a:gdLst/>
                <a:ahLst/>
                <a:cxnLst>
                  <a:cxn ang="0">
                    <a:pos x="96" y="241"/>
                  </a:cxn>
                  <a:cxn ang="0">
                    <a:pos x="131" y="242"/>
                  </a:cxn>
                  <a:cxn ang="0">
                    <a:pos x="131" y="243"/>
                  </a:cxn>
                  <a:cxn ang="0">
                    <a:pos x="131" y="185"/>
                  </a:cxn>
                  <a:cxn ang="0">
                    <a:pos x="90" y="26"/>
                  </a:cxn>
                  <a:cxn ang="0">
                    <a:pos x="83" y="6"/>
                  </a:cxn>
                  <a:cxn ang="0">
                    <a:pos x="83" y="6"/>
                  </a:cxn>
                  <a:cxn ang="0">
                    <a:pos x="82" y="5"/>
                  </a:cxn>
                  <a:cxn ang="0">
                    <a:pos x="82" y="4"/>
                  </a:cxn>
                  <a:cxn ang="0">
                    <a:pos x="41" y="5"/>
                  </a:cxn>
                  <a:cxn ang="0">
                    <a:pos x="1" y="23"/>
                  </a:cxn>
                  <a:cxn ang="0">
                    <a:pos x="1" y="25"/>
                  </a:cxn>
                  <a:cxn ang="0">
                    <a:pos x="2" y="44"/>
                  </a:cxn>
                  <a:cxn ang="0">
                    <a:pos x="42" y="213"/>
                  </a:cxn>
                  <a:cxn ang="0">
                    <a:pos x="62" y="258"/>
                  </a:cxn>
                  <a:cxn ang="0">
                    <a:pos x="62" y="258"/>
                  </a:cxn>
                  <a:cxn ang="0">
                    <a:pos x="62" y="257"/>
                  </a:cxn>
                  <a:cxn ang="0">
                    <a:pos x="96" y="241"/>
                  </a:cxn>
                </a:cxnLst>
                <a:rect l="0" t="0" r="r" b="b"/>
                <a:pathLst>
                  <a:path w="137" h="258">
                    <a:moveTo>
                      <a:pt x="96" y="241"/>
                    </a:moveTo>
                    <a:cubicBezTo>
                      <a:pt x="114" y="237"/>
                      <a:pt x="130" y="237"/>
                      <a:pt x="131" y="242"/>
                    </a:cubicBezTo>
                    <a:cubicBezTo>
                      <a:pt x="131" y="242"/>
                      <a:pt x="131" y="242"/>
                      <a:pt x="131" y="243"/>
                    </a:cubicBezTo>
                    <a:cubicBezTo>
                      <a:pt x="132" y="235"/>
                      <a:pt x="137" y="207"/>
                      <a:pt x="131" y="185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87" y="16"/>
                      <a:pt x="83" y="6"/>
                    </a:cubicBezTo>
                    <a:cubicBezTo>
                      <a:pt x="83" y="6"/>
                      <a:pt x="83" y="6"/>
                      <a:pt x="83" y="6"/>
                    </a:cubicBezTo>
                    <a:cubicBezTo>
                      <a:pt x="82" y="5"/>
                      <a:pt x="82" y="5"/>
                      <a:pt x="82" y="5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78" y="0"/>
                      <a:pt x="61" y="0"/>
                      <a:pt x="41" y="5"/>
                    </a:cubicBezTo>
                    <a:cubicBezTo>
                      <a:pt x="19" y="10"/>
                      <a:pt x="0" y="17"/>
                      <a:pt x="1" y="23"/>
                    </a:cubicBezTo>
                    <a:cubicBezTo>
                      <a:pt x="1" y="24"/>
                      <a:pt x="1" y="25"/>
                      <a:pt x="1" y="25"/>
                    </a:cubicBezTo>
                    <a:cubicBezTo>
                      <a:pt x="1" y="27"/>
                      <a:pt x="2" y="44"/>
                      <a:pt x="2" y="44"/>
                    </a:cubicBezTo>
                    <a:cubicBezTo>
                      <a:pt x="42" y="213"/>
                      <a:pt x="42" y="213"/>
                      <a:pt x="42" y="213"/>
                    </a:cubicBezTo>
                    <a:cubicBezTo>
                      <a:pt x="42" y="213"/>
                      <a:pt x="54" y="253"/>
                      <a:pt x="62" y="258"/>
                    </a:cubicBezTo>
                    <a:cubicBezTo>
                      <a:pt x="62" y="258"/>
                      <a:pt x="62" y="258"/>
                      <a:pt x="62" y="258"/>
                    </a:cubicBezTo>
                    <a:cubicBezTo>
                      <a:pt x="62" y="258"/>
                      <a:pt x="62" y="257"/>
                      <a:pt x="62" y="257"/>
                    </a:cubicBezTo>
                    <a:cubicBezTo>
                      <a:pt x="60" y="252"/>
                      <a:pt x="77" y="246"/>
                      <a:pt x="96" y="241"/>
                    </a:cubicBezTo>
                    <a:close/>
                  </a:path>
                </a:pathLst>
              </a:custGeom>
              <a:solidFill>
                <a:srgbClr val="F0F0F0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Freeform 304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1064" y="3153"/>
                <a:ext cx="150" cy="57"/>
              </a:xfrm>
              <a:custGeom>
                <a:avLst/>
                <a:gdLst/>
                <a:ahLst/>
                <a:cxnLst>
                  <a:cxn ang="0">
                    <a:pos x="47" y="12"/>
                  </a:cxn>
                  <a:cxn ang="0">
                    <a:pos x="49" y="21"/>
                  </a:cxn>
                  <a:cxn ang="0">
                    <a:pos x="71" y="8"/>
                  </a:cxn>
                  <a:cxn ang="0">
                    <a:pos x="71" y="7"/>
                  </a:cxn>
                  <a:cxn ang="0">
                    <a:pos x="71" y="6"/>
                  </a:cxn>
                  <a:cxn ang="0">
                    <a:pos x="71" y="5"/>
                  </a:cxn>
                  <a:cxn ang="0">
                    <a:pos x="36" y="4"/>
                  </a:cxn>
                  <a:cxn ang="0">
                    <a:pos x="2" y="20"/>
                  </a:cxn>
                  <a:cxn ang="0">
                    <a:pos x="2" y="21"/>
                  </a:cxn>
                  <a:cxn ang="0">
                    <a:pos x="32" y="25"/>
                  </a:cxn>
                  <a:cxn ang="0">
                    <a:pos x="30" y="17"/>
                  </a:cxn>
                  <a:cxn ang="0">
                    <a:pos x="47" y="12"/>
                  </a:cxn>
                </a:cxnLst>
                <a:rect l="0" t="0" r="r" b="b"/>
                <a:pathLst>
                  <a:path w="71" h="27">
                    <a:moveTo>
                      <a:pt x="47" y="12"/>
                    </a:moveTo>
                    <a:cubicBezTo>
                      <a:pt x="49" y="21"/>
                      <a:pt x="49" y="21"/>
                      <a:pt x="49" y="21"/>
                    </a:cubicBezTo>
                    <a:cubicBezTo>
                      <a:pt x="60" y="17"/>
                      <a:pt x="69" y="12"/>
                      <a:pt x="71" y="8"/>
                    </a:cubicBezTo>
                    <a:cubicBezTo>
                      <a:pt x="71" y="8"/>
                      <a:pt x="71" y="7"/>
                      <a:pt x="71" y="7"/>
                    </a:cubicBezTo>
                    <a:cubicBezTo>
                      <a:pt x="71" y="7"/>
                      <a:pt x="71" y="6"/>
                      <a:pt x="71" y="6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70" y="0"/>
                      <a:pt x="54" y="0"/>
                      <a:pt x="36" y="4"/>
                    </a:cubicBezTo>
                    <a:cubicBezTo>
                      <a:pt x="17" y="9"/>
                      <a:pt x="0" y="15"/>
                      <a:pt x="2" y="20"/>
                    </a:cubicBezTo>
                    <a:cubicBezTo>
                      <a:pt x="2" y="20"/>
                      <a:pt x="2" y="21"/>
                      <a:pt x="2" y="21"/>
                    </a:cubicBezTo>
                    <a:cubicBezTo>
                      <a:pt x="5" y="25"/>
                      <a:pt x="18" y="27"/>
                      <a:pt x="32" y="25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6" y="13"/>
                      <a:pt x="47" y="12"/>
                      <a:pt x="47" y="12"/>
                    </a:cubicBezTo>
                    <a:close/>
                  </a:path>
                </a:pathLst>
              </a:custGeom>
              <a:solidFill>
                <a:srgbClr val="C0C0C0"/>
              </a:solidFill>
              <a:ln w="25400" cap="flat" cmpd="sng" algn="ctr">
                <a:solidFill>
                  <a:srgbClr val="808080"/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Freeform 305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1127" y="3172"/>
                <a:ext cx="108" cy="368"/>
              </a:xfrm>
              <a:custGeom>
                <a:avLst/>
                <a:gdLst/>
                <a:ahLst/>
                <a:cxnLst>
                  <a:cxn ang="0">
                    <a:pos x="51" y="174"/>
                  </a:cxn>
                  <a:cxn ang="0">
                    <a:pos x="19" y="9"/>
                  </a:cxn>
                  <a:cxn ang="0">
                    <a:pos x="17" y="0"/>
                  </a:cxn>
                  <a:cxn ang="0">
                    <a:pos x="0" y="5"/>
                  </a:cxn>
                  <a:cxn ang="0">
                    <a:pos x="2" y="13"/>
                  </a:cxn>
                  <a:cxn ang="0">
                    <a:pos x="50" y="174"/>
                  </a:cxn>
                  <a:cxn ang="0">
                    <a:pos x="51" y="174"/>
                  </a:cxn>
                </a:cxnLst>
                <a:rect l="0" t="0" r="r" b="b"/>
                <a:pathLst>
                  <a:path w="51" h="174">
                    <a:moveTo>
                      <a:pt x="51" y="174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6" y="1"/>
                      <a:pt x="0" y="5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50" y="174"/>
                      <a:pt x="50" y="174"/>
                      <a:pt x="50" y="174"/>
                    </a:cubicBezTo>
                    <a:lnTo>
                      <a:pt x="51" y="17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91" name="_color1" descr="© INSCALE GmbH, 26.05.2010&#10;http://www.presentationload.com/"/>
            <p:cNvSpPr>
              <a:spLocks/>
            </p:cNvSpPr>
            <p:nvPr/>
          </p:nvSpPr>
          <p:spPr bwMode="gray">
            <a:xfrm>
              <a:off x="5440540" y="1547196"/>
              <a:ext cx="508128" cy="1326791"/>
            </a:xfrm>
            <a:custGeom>
              <a:avLst/>
              <a:gdLst/>
              <a:ahLst/>
              <a:cxnLst>
                <a:cxn ang="0">
                  <a:pos x="70" y="67"/>
                </a:cxn>
                <a:cxn ang="0">
                  <a:pos x="28" y="5"/>
                </a:cxn>
                <a:cxn ang="0">
                  <a:pos x="8" y="147"/>
                </a:cxn>
                <a:cxn ang="0">
                  <a:pos x="113" y="333"/>
                </a:cxn>
                <a:cxn ang="0">
                  <a:pos x="149" y="390"/>
                </a:cxn>
                <a:cxn ang="0">
                  <a:pos x="145" y="375"/>
                </a:cxn>
                <a:cxn ang="0">
                  <a:pos x="70" y="67"/>
                </a:cxn>
              </a:cxnLst>
              <a:rect l="0" t="0" r="r" b="b"/>
              <a:pathLst>
                <a:path w="149" h="390">
                  <a:moveTo>
                    <a:pt x="70" y="67"/>
                  </a:moveTo>
                  <a:cubicBezTo>
                    <a:pt x="70" y="67"/>
                    <a:pt x="43" y="0"/>
                    <a:pt x="28" y="5"/>
                  </a:cubicBezTo>
                  <a:cubicBezTo>
                    <a:pt x="14" y="10"/>
                    <a:pt x="0" y="112"/>
                    <a:pt x="8" y="147"/>
                  </a:cubicBezTo>
                  <a:cubicBezTo>
                    <a:pt x="21" y="199"/>
                    <a:pt x="113" y="333"/>
                    <a:pt x="113" y="333"/>
                  </a:cubicBezTo>
                  <a:cubicBezTo>
                    <a:pt x="149" y="390"/>
                    <a:pt x="149" y="390"/>
                    <a:pt x="149" y="390"/>
                  </a:cubicBezTo>
                  <a:cubicBezTo>
                    <a:pt x="145" y="375"/>
                    <a:pt x="145" y="375"/>
                    <a:pt x="145" y="375"/>
                  </a:cubicBezTo>
                  <a:lnTo>
                    <a:pt x="70" y="67"/>
                  </a:lnTo>
                  <a:close/>
                </a:path>
              </a:pathLst>
            </a:custGeom>
            <a:solidFill>
              <a:srgbClr val="999999"/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92" name="Group 309"/>
            <p:cNvGrpSpPr>
              <a:grpSpLocks/>
            </p:cNvGrpSpPr>
            <p:nvPr/>
          </p:nvGrpSpPr>
          <p:grpSpPr bwMode="gray">
            <a:xfrm>
              <a:off x="6118233" y="4124226"/>
              <a:ext cx="424600" cy="584528"/>
              <a:chOff x="3018" y="2598"/>
              <a:chExt cx="300" cy="407"/>
            </a:xfrm>
          </p:grpSpPr>
          <p:sp>
            <p:nvSpPr>
              <p:cNvPr id="193" name="_color1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3018" y="2598"/>
                <a:ext cx="215" cy="73"/>
              </a:xfrm>
              <a:custGeom>
                <a:avLst/>
                <a:gdLst/>
                <a:ahLst/>
                <a:cxnLst>
                  <a:cxn ang="0">
                    <a:pos x="90" y="13"/>
                  </a:cxn>
                  <a:cxn ang="0">
                    <a:pos x="90" y="10"/>
                  </a:cxn>
                  <a:cxn ang="0">
                    <a:pos x="40" y="5"/>
                  </a:cxn>
                  <a:cxn ang="0">
                    <a:pos x="2" y="29"/>
                  </a:cxn>
                  <a:cxn ang="0">
                    <a:pos x="3" y="31"/>
                  </a:cxn>
                  <a:cxn ang="0">
                    <a:pos x="41" y="10"/>
                  </a:cxn>
                  <a:cxn ang="0">
                    <a:pos x="90" y="13"/>
                  </a:cxn>
                </a:cxnLst>
                <a:rect l="0" t="0" r="r" b="b"/>
                <a:pathLst>
                  <a:path w="91" h="31">
                    <a:moveTo>
                      <a:pt x="90" y="13"/>
                    </a:moveTo>
                    <a:cubicBezTo>
                      <a:pt x="91" y="12"/>
                      <a:pt x="90" y="10"/>
                      <a:pt x="90" y="10"/>
                    </a:cubicBezTo>
                    <a:cubicBezTo>
                      <a:pt x="89" y="4"/>
                      <a:pt x="63" y="0"/>
                      <a:pt x="40" y="5"/>
                    </a:cubicBezTo>
                    <a:cubicBezTo>
                      <a:pt x="16" y="11"/>
                      <a:pt x="0" y="23"/>
                      <a:pt x="2" y="29"/>
                    </a:cubicBezTo>
                    <a:cubicBezTo>
                      <a:pt x="2" y="29"/>
                      <a:pt x="2" y="31"/>
                      <a:pt x="3" y="31"/>
                    </a:cubicBezTo>
                    <a:cubicBezTo>
                      <a:pt x="5" y="25"/>
                      <a:pt x="20" y="15"/>
                      <a:pt x="41" y="10"/>
                    </a:cubicBezTo>
                    <a:cubicBezTo>
                      <a:pt x="61" y="5"/>
                      <a:pt x="84" y="8"/>
                      <a:pt x="90" y="13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_color1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3030" y="2645"/>
                <a:ext cx="215" cy="74"/>
              </a:xfrm>
              <a:custGeom>
                <a:avLst/>
                <a:gdLst/>
                <a:ahLst/>
                <a:cxnLst>
                  <a:cxn ang="0">
                    <a:pos x="91" y="12"/>
                  </a:cxn>
                  <a:cxn ang="0">
                    <a:pos x="90" y="9"/>
                  </a:cxn>
                  <a:cxn ang="0">
                    <a:pos x="39" y="5"/>
                  </a:cxn>
                  <a:cxn ang="0">
                    <a:pos x="1" y="29"/>
                  </a:cxn>
                  <a:cxn ang="0">
                    <a:pos x="2" y="31"/>
                  </a:cxn>
                  <a:cxn ang="0">
                    <a:pos x="40" y="10"/>
                  </a:cxn>
                  <a:cxn ang="0">
                    <a:pos x="91" y="12"/>
                  </a:cxn>
                </a:cxnLst>
                <a:rect l="0" t="0" r="r" b="b"/>
                <a:pathLst>
                  <a:path w="91" h="31">
                    <a:moveTo>
                      <a:pt x="91" y="12"/>
                    </a:moveTo>
                    <a:cubicBezTo>
                      <a:pt x="91" y="12"/>
                      <a:pt x="90" y="10"/>
                      <a:pt x="90" y="9"/>
                    </a:cubicBezTo>
                    <a:cubicBezTo>
                      <a:pt x="89" y="3"/>
                      <a:pt x="63" y="0"/>
                      <a:pt x="39" y="5"/>
                    </a:cubicBezTo>
                    <a:cubicBezTo>
                      <a:pt x="16" y="10"/>
                      <a:pt x="0" y="22"/>
                      <a:pt x="1" y="29"/>
                    </a:cubicBezTo>
                    <a:cubicBezTo>
                      <a:pt x="1" y="29"/>
                      <a:pt x="1" y="31"/>
                      <a:pt x="2" y="31"/>
                    </a:cubicBezTo>
                    <a:cubicBezTo>
                      <a:pt x="5" y="25"/>
                      <a:pt x="20" y="14"/>
                      <a:pt x="40" y="10"/>
                    </a:cubicBezTo>
                    <a:cubicBezTo>
                      <a:pt x="61" y="5"/>
                      <a:pt x="84" y="8"/>
                      <a:pt x="91" y="12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_color1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3039" y="2690"/>
                <a:ext cx="218" cy="76"/>
              </a:xfrm>
              <a:custGeom>
                <a:avLst/>
                <a:gdLst/>
                <a:ahLst/>
                <a:cxnLst>
                  <a:cxn ang="0">
                    <a:pos x="92" y="13"/>
                  </a:cxn>
                  <a:cxn ang="0">
                    <a:pos x="91" y="10"/>
                  </a:cxn>
                  <a:cxn ang="0">
                    <a:pos x="40" y="5"/>
                  </a:cxn>
                  <a:cxn ang="0">
                    <a:pos x="2" y="29"/>
                  </a:cxn>
                  <a:cxn ang="0">
                    <a:pos x="2" y="32"/>
                  </a:cxn>
                  <a:cxn ang="0">
                    <a:pos x="41" y="10"/>
                  </a:cxn>
                  <a:cxn ang="0">
                    <a:pos x="92" y="13"/>
                  </a:cxn>
                </a:cxnLst>
                <a:rect l="0" t="0" r="r" b="b"/>
                <a:pathLst>
                  <a:path w="92" h="32">
                    <a:moveTo>
                      <a:pt x="92" y="13"/>
                    </a:moveTo>
                    <a:cubicBezTo>
                      <a:pt x="92" y="12"/>
                      <a:pt x="91" y="10"/>
                      <a:pt x="91" y="10"/>
                    </a:cubicBezTo>
                    <a:cubicBezTo>
                      <a:pt x="90" y="3"/>
                      <a:pt x="64" y="0"/>
                      <a:pt x="40" y="5"/>
                    </a:cubicBezTo>
                    <a:cubicBezTo>
                      <a:pt x="16" y="11"/>
                      <a:pt x="0" y="23"/>
                      <a:pt x="2" y="29"/>
                    </a:cubicBezTo>
                    <a:cubicBezTo>
                      <a:pt x="2" y="30"/>
                      <a:pt x="2" y="31"/>
                      <a:pt x="2" y="32"/>
                    </a:cubicBezTo>
                    <a:cubicBezTo>
                      <a:pt x="5" y="25"/>
                      <a:pt x="20" y="15"/>
                      <a:pt x="41" y="10"/>
                    </a:cubicBezTo>
                    <a:cubicBezTo>
                      <a:pt x="62" y="5"/>
                      <a:pt x="85" y="8"/>
                      <a:pt x="92" y="13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_color1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3072" y="2832"/>
                <a:ext cx="222" cy="76"/>
              </a:xfrm>
              <a:custGeom>
                <a:avLst/>
                <a:gdLst/>
                <a:ahLst/>
                <a:cxnLst>
                  <a:cxn ang="0">
                    <a:pos x="94" y="13"/>
                  </a:cxn>
                  <a:cxn ang="0">
                    <a:pos x="93" y="10"/>
                  </a:cxn>
                  <a:cxn ang="0">
                    <a:pos x="41" y="6"/>
                  </a:cxn>
                  <a:cxn ang="0">
                    <a:pos x="2" y="30"/>
                  </a:cxn>
                  <a:cxn ang="0">
                    <a:pos x="3" y="32"/>
                  </a:cxn>
                  <a:cxn ang="0">
                    <a:pos x="42" y="10"/>
                  </a:cxn>
                  <a:cxn ang="0">
                    <a:pos x="94" y="13"/>
                  </a:cxn>
                </a:cxnLst>
                <a:rect l="0" t="0" r="r" b="b"/>
                <a:pathLst>
                  <a:path w="94" h="32">
                    <a:moveTo>
                      <a:pt x="94" y="13"/>
                    </a:moveTo>
                    <a:cubicBezTo>
                      <a:pt x="94" y="12"/>
                      <a:pt x="93" y="11"/>
                      <a:pt x="93" y="10"/>
                    </a:cubicBezTo>
                    <a:cubicBezTo>
                      <a:pt x="92" y="4"/>
                      <a:pt x="65" y="0"/>
                      <a:pt x="41" y="6"/>
                    </a:cubicBezTo>
                    <a:cubicBezTo>
                      <a:pt x="17" y="11"/>
                      <a:pt x="0" y="23"/>
                      <a:pt x="2" y="30"/>
                    </a:cubicBezTo>
                    <a:cubicBezTo>
                      <a:pt x="2" y="30"/>
                      <a:pt x="2" y="32"/>
                      <a:pt x="3" y="32"/>
                    </a:cubicBezTo>
                    <a:cubicBezTo>
                      <a:pt x="6" y="26"/>
                      <a:pt x="21" y="15"/>
                      <a:pt x="42" y="10"/>
                    </a:cubicBezTo>
                    <a:cubicBezTo>
                      <a:pt x="63" y="5"/>
                      <a:pt x="87" y="8"/>
                      <a:pt x="94" y="13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_color1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3084" y="2879"/>
                <a:ext cx="222" cy="78"/>
              </a:xfrm>
              <a:custGeom>
                <a:avLst/>
                <a:gdLst/>
                <a:ahLst/>
                <a:cxnLst>
                  <a:cxn ang="0">
                    <a:pos x="94" y="14"/>
                  </a:cxn>
                  <a:cxn ang="0">
                    <a:pos x="93" y="11"/>
                  </a:cxn>
                  <a:cxn ang="0">
                    <a:pos x="41" y="6"/>
                  </a:cxn>
                  <a:cxn ang="0">
                    <a:pos x="2" y="30"/>
                  </a:cxn>
                  <a:cxn ang="0">
                    <a:pos x="3" y="33"/>
                  </a:cxn>
                  <a:cxn ang="0">
                    <a:pos x="42" y="11"/>
                  </a:cxn>
                  <a:cxn ang="0">
                    <a:pos x="94" y="14"/>
                  </a:cxn>
                </a:cxnLst>
                <a:rect l="0" t="0" r="r" b="b"/>
                <a:pathLst>
                  <a:path w="94" h="33">
                    <a:moveTo>
                      <a:pt x="94" y="14"/>
                    </a:moveTo>
                    <a:cubicBezTo>
                      <a:pt x="94" y="13"/>
                      <a:pt x="93" y="11"/>
                      <a:pt x="93" y="11"/>
                    </a:cubicBezTo>
                    <a:cubicBezTo>
                      <a:pt x="92" y="4"/>
                      <a:pt x="65" y="0"/>
                      <a:pt x="41" y="6"/>
                    </a:cubicBezTo>
                    <a:cubicBezTo>
                      <a:pt x="17" y="12"/>
                      <a:pt x="0" y="24"/>
                      <a:pt x="2" y="30"/>
                    </a:cubicBezTo>
                    <a:cubicBezTo>
                      <a:pt x="2" y="31"/>
                      <a:pt x="2" y="32"/>
                      <a:pt x="3" y="33"/>
                    </a:cubicBezTo>
                    <a:cubicBezTo>
                      <a:pt x="5" y="26"/>
                      <a:pt x="21" y="16"/>
                      <a:pt x="42" y="11"/>
                    </a:cubicBezTo>
                    <a:cubicBezTo>
                      <a:pt x="63" y="6"/>
                      <a:pt x="87" y="9"/>
                      <a:pt x="94" y="14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_color1" descr="© INSCALE GmbH, 26.05.2010&#10;http://www.presentationload.com/"/>
              <p:cNvSpPr>
                <a:spLocks/>
              </p:cNvSpPr>
              <p:nvPr/>
            </p:nvSpPr>
            <p:spPr bwMode="gray">
              <a:xfrm>
                <a:off x="3096" y="2927"/>
                <a:ext cx="222" cy="78"/>
              </a:xfrm>
              <a:custGeom>
                <a:avLst/>
                <a:gdLst/>
                <a:ahLst/>
                <a:cxnLst>
                  <a:cxn ang="0">
                    <a:pos x="93" y="10"/>
                  </a:cxn>
                  <a:cxn ang="0">
                    <a:pos x="41" y="6"/>
                  </a:cxn>
                  <a:cxn ang="0">
                    <a:pos x="2" y="30"/>
                  </a:cxn>
                  <a:cxn ang="0">
                    <a:pos x="2" y="33"/>
                  </a:cxn>
                  <a:cxn ang="0">
                    <a:pos x="42" y="10"/>
                  </a:cxn>
                  <a:cxn ang="0">
                    <a:pos x="93" y="13"/>
                  </a:cxn>
                  <a:cxn ang="0">
                    <a:pos x="93" y="10"/>
                  </a:cxn>
                </a:cxnLst>
                <a:rect l="0" t="0" r="r" b="b"/>
                <a:pathLst>
                  <a:path w="94" h="33">
                    <a:moveTo>
                      <a:pt x="93" y="10"/>
                    </a:moveTo>
                    <a:cubicBezTo>
                      <a:pt x="92" y="4"/>
                      <a:pt x="65" y="0"/>
                      <a:pt x="41" y="6"/>
                    </a:cubicBezTo>
                    <a:cubicBezTo>
                      <a:pt x="17" y="11"/>
                      <a:pt x="0" y="24"/>
                      <a:pt x="2" y="30"/>
                    </a:cubicBezTo>
                    <a:cubicBezTo>
                      <a:pt x="2" y="31"/>
                      <a:pt x="2" y="32"/>
                      <a:pt x="2" y="33"/>
                    </a:cubicBezTo>
                    <a:cubicBezTo>
                      <a:pt x="5" y="26"/>
                      <a:pt x="21" y="15"/>
                      <a:pt x="42" y="10"/>
                    </a:cubicBezTo>
                    <a:cubicBezTo>
                      <a:pt x="63" y="6"/>
                      <a:pt x="87" y="8"/>
                      <a:pt x="93" y="13"/>
                    </a:cubicBezTo>
                    <a:cubicBezTo>
                      <a:pt x="94" y="12"/>
                      <a:pt x="93" y="11"/>
                      <a:pt x="93" y="10"/>
                    </a:cubicBezTo>
                    <a:close/>
                  </a:path>
                </a:pathLst>
              </a:custGeom>
              <a:solidFill>
                <a:srgbClr val="808080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830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35739" cy="633413"/>
          </a:xfrm>
        </p:spPr>
        <p:txBody>
          <a:bodyPr/>
          <a:lstStyle/>
          <a:p>
            <a:pPr marL="342900" indent="-3429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Санитарные требования к водителям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chteck 48"/>
          <p:cNvSpPr/>
          <p:nvPr/>
        </p:nvSpPr>
        <p:spPr bwMode="gray">
          <a:xfrm>
            <a:off x="1045405" y="2390691"/>
            <a:ext cx="3028330" cy="3126541"/>
          </a:xfrm>
          <a:prstGeom prst="rect">
            <a:avLst/>
          </a:prstGeom>
          <a:solidFill>
            <a:srgbClr val="808080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square" lIns="108000" tIns="1548000" rIns="108000" bIns="0" rtlCol="0" anchor="t" anchorCtr="0"/>
          <a:lstStyle/>
          <a:p>
            <a:pPr marL="228600" marR="0" lvl="0" indent="-22860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rabicParenR"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860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Личная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медицинская книжка с допуском из мед учреждения</a:t>
            </a:r>
          </a:p>
          <a:p>
            <a:pPr marL="228600" marR="0" lvl="0" indent="-22860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sz="1200" b="0" kern="0" baseline="0" dirty="0" smtClean="0">
                <a:solidFill>
                  <a:srgbClr val="FFFFFF"/>
                </a:solidFill>
                <a:latin typeface="Arial"/>
                <a:cs typeface="+mn-cs"/>
              </a:rPr>
              <a:t>Спецодежда</a:t>
            </a:r>
          </a:p>
          <a:p>
            <a:pPr marL="228600" marR="0" lvl="0" indent="-22860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Санитарная одежда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Freihandform 51"/>
          <p:cNvSpPr/>
          <p:nvPr/>
        </p:nvSpPr>
        <p:spPr bwMode="gray">
          <a:xfrm flipH="1">
            <a:off x="1163334" y="1556792"/>
            <a:ext cx="2727034" cy="2280011"/>
          </a:xfrm>
          <a:custGeom>
            <a:avLst/>
            <a:gdLst>
              <a:gd name="connsiteX0" fmla="*/ 215900 w 1854200"/>
              <a:gd name="connsiteY0" fmla="*/ 311150 h 2355850"/>
              <a:gd name="connsiteX1" fmla="*/ 539750 w 1854200"/>
              <a:gd name="connsiteY1" fmla="*/ 82550 h 2355850"/>
              <a:gd name="connsiteX2" fmla="*/ 857250 w 1854200"/>
              <a:gd name="connsiteY2" fmla="*/ 0 h 2355850"/>
              <a:gd name="connsiteX3" fmla="*/ 1250950 w 1854200"/>
              <a:gd name="connsiteY3" fmla="*/ 44450 h 2355850"/>
              <a:gd name="connsiteX4" fmla="*/ 1593850 w 1854200"/>
              <a:gd name="connsiteY4" fmla="*/ 279400 h 2355850"/>
              <a:gd name="connsiteX5" fmla="*/ 1765300 w 1854200"/>
              <a:gd name="connsiteY5" fmla="*/ 527050 h 2355850"/>
              <a:gd name="connsiteX6" fmla="*/ 1854200 w 1854200"/>
              <a:gd name="connsiteY6" fmla="*/ 812800 h 2355850"/>
              <a:gd name="connsiteX7" fmla="*/ 1854200 w 1854200"/>
              <a:gd name="connsiteY7" fmla="*/ 1047750 h 2355850"/>
              <a:gd name="connsiteX8" fmla="*/ 1778000 w 1854200"/>
              <a:gd name="connsiteY8" fmla="*/ 1250950 h 2355850"/>
              <a:gd name="connsiteX9" fmla="*/ 1600200 w 1854200"/>
              <a:gd name="connsiteY9" fmla="*/ 1581150 h 2355850"/>
              <a:gd name="connsiteX10" fmla="*/ 990600 w 1854200"/>
              <a:gd name="connsiteY10" fmla="*/ 2355850 h 2355850"/>
              <a:gd name="connsiteX11" fmla="*/ 1079500 w 1854200"/>
              <a:gd name="connsiteY11" fmla="*/ 1854200 h 2355850"/>
              <a:gd name="connsiteX12" fmla="*/ 698500 w 1854200"/>
              <a:gd name="connsiteY12" fmla="*/ 1841500 h 2355850"/>
              <a:gd name="connsiteX13" fmla="*/ 234950 w 1854200"/>
              <a:gd name="connsiteY13" fmla="*/ 1581150 h 2355850"/>
              <a:gd name="connsiteX14" fmla="*/ 25400 w 1854200"/>
              <a:gd name="connsiteY14" fmla="*/ 1193800 h 2355850"/>
              <a:gd name="connsiteX15" fmla="*/ 0 w 1854200"/>
              <a:gd name="connsiteY15" fmla="*/ 819150 h 2355850"/>
              <a:gd name="connsiteX16" fmla="*/ 95250 w 1854200"/>
              <a:gd name="connsiteY16" fmla="*/ 457200 h 2355850"/>
              <a:gd name="connsiteX17" fmla="*/ 215900 w 1854200"/>
              <a:gd name="connsiteY17" fmla="*/ 311150 h 235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54200" h="2355850">
                <a:moveTo>
                  <a:pt x="215900" y="311150"/>
                </a:moveTo>
                <a:lnTo>
                  <a:pt x="539750" y="82550"/>
                </a:lnTo>
                <a:lnTo>
                  <a:pt x="857250" y="0"/>
                </a:lnTo>
                <a:lnTo>
                  <a:pt x="1250950" y="44450"/>
                </a:lnTo>
                <a:lnTo>
                  <a:pt x="1593850" y="279400"/>
                </a:lnTo>
                <a:lnTo>
                  <a:pt x="1765300" y="527050"/>
                </a:lnTo>
                <a:lnTo>
                  <a:pt x="1854200" y="812800"/>
                </a:lnTo>
                <a:lnTo>
                  <a:pt x="1854200" y="1047750"/>
                </a:lnTo>
                <a:lnTo>
                  <a:pt x="1778000" y="1250950"/>
                </a:lnTo>
                <a:lnTo>
                  <a:pt x="1600200" y="1581150"/>
                </a:lnTo>
                <a:lnTo>
                  <a:pt x="990600" y="2355850"/>
                </a:lnTo>
                <a:lnTo>
                  <a:pt x="1079500" y="1854200"/>
                </a:lnTo>
                <a:lnTo>
                  <a:pt x="698500" y="1841500"/>
                </a:lnTo>
                <a:lnTo>
                  <a:pt x="234950" y="1581150"/>
                </a:lnTo>
                <a:lnTo>
                  <a:pt x="25400" y="1193800"/>
                </a:lnTo>
                <a:lnTo>
                  <a:pt x="0" y="819150"/>
                </a:lnTo>
                <a:lnTo>
                  <a:pt x="95250" y="457200"/>
                </a:lnTo>
                <a:lnTo>
                  <a:pt x="215900" y="31115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round/>
            <a:headEnd/>
            <a:tailEnd/>
          </a:ln>
        </p:spPr>
        <p:txBody>
          <a:bodyPr bIns="144000" rtlCol="0" anchor="ctr"/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cs typeface="+mn-cs"/>
              </a:rPr>
              <a:t>Продовольственные</a:t>
            </a:r>
            <a:r>
              <a:rPr kumimoji="0" lang="ru-RU" sz="1100" i="0" u="none" strike="noStrike" kern="0" cap="none" spc="0" normalizeH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cs typeface="+mn-cs"/>
              </a:rPr>
              <a:t> товары (</a:t>
            </a:r>
            <a:r>
              <a:rPr kumimoji="0" lang="en-US" sz="1100" i="0" u="none" strike="noStrike" kern="0" cap="none" spc="0" normalizeH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cs typeface="+mn-cs"/>
              </a:rPr>
              <a:t>FOOD)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0" kern="0" baseline="0" dirty="0">
              <a:solidFill>
                <a:srgbClr val="646464"/>
              </a:solidFill>
              <a:latin typeface="Arial"/>
              <a:cs typeface="+mn-cs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noProof="0" dirty="0" smtClean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0" kern="0" baseline="0" dirty="0">
              <a:solidFill>
                <a:srgbClr val="646464"/>
              </a:solidFill>
              <a:latin typeface="Arial"/>
              <a:cs typeface="+mn-cs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9" name="Freeform 6"/>
          <p:cNvSpPr>
            <a:spLocks noEditPoints="1"/>
          </p:cNvSpPr>
          <p:nvPr/>
        </p:nvSpPr>
        <p:spPr bwMode="gray">
          <a:xfrm flipH="1">
            <a:off x="1001117" y="1412776"/>
            <a:ext cx="3072617" cy="2505730"/>
          </a:xfrm>
          <a:custGeom>
            <a:avLst/>
            <a:gdLst/>
            <a:ahLst/>
            <a:cxnLst>
              <a:cxn ang="0">
                <a:pos x="972" y="478"/>
              </a:cxn>
              <a:cxn ang="0">
                <a:pos x="486" y="0"/>
              </a:cxn>
              <a:cxn ang="0">
                <a:pos x="0" y="486"/>
              </a:cxn>
              <a:cxn ang="0">
                <a:pos x="486" y="972"/>
              </a:cxn>
              <a:cxn ang="0">
                <a:pos x="513" y="971"/>
              </a:cxn>
              <a:cxn ang="0">
                <a:pos x="512" y="972"/>
              </a:cxn>
              <a:cxn ang="0">
                <a:pos x="464" y="1194"/>
              </a:cxn>
              <a:cxn ang="0">
                <a:pos x="464" y="1194"/>
              </a:cxn>
              <a:cxn ang="0">
                <a:pos x="464" y="1195"/>
              </a:cxn>
              <a:cxn ang="0">
                <a:pos x="464" y="1202"/>
              </a:cxn>
              <a:cxn ang="0">
                <a:pos x="502" y="1241"/>
              </a:cxn>
              <a:cxn ang="0">
                <a:pos x="533" y="1226"/>
              </a:cxn>
              <a:cxn ang="0">
                <a:pos x="533" y="1226"/>
              </a:cxn>
              <a:cxn ang="0">
                <a:pos x="867" y="787"/>
              </a:cxn>
              <a:cxn ang="0">
                <a:pos x="879" y="771"/>
              </a:cxn>
              <a:cxn ang="0">
                <a:pos x="970" y="526"/>
              </a:cxn>
              <a:cxn ang="0">
                <a:pos x="972" y="486"/>
              </a:cxn>
              <a:cxn ang="0">
                <a:pos x="972" y="478"/>
              </a:cxn>
              <a:cxn ang="0">
                <a:pos x="892" y="521"/>
              </a:cxn>
              <a:cxn ang="0">
                <a:pos x="829" y="707"/>
              </a:cxn>
              <a:cxn ang="0">
                <a:pos x="795" y="752"/>
              </a:cxn>
              <a:cxn ang="0">
                <a:pos x="713" y="862"/>
              </a:cxn>
              <a:cxn ang="0">
                <a:pos x="713" y="862"/>
              </a:cxn>
              <a:cxn ang="0">
                <a:pos x="651" y="943"/>
              </a:cxn>
              <a:cxn ang="0">
                <a:pos x="579" y="1039"/>
              </a:cxn>
              <a:cxn ang="0">
                <a:pos x="595" y="960"/>
              </a:cxn>
              <a:cxn ang="0">
                <a:pos x="603" y="922"/>
              </a:cxn>
              <a:cxn ang="0">
                <a:pos x="611" y="887"/>
              </a:cxn>
              <a:cxn ang="0">
                <a:pos x="611" y="886"/>
              </a:cxn>
              <a:cxn ang="0">
                <a:pos x="611" y="885"/>
              </a:cxn>
              <a:cxn ang="0">
                <a:pos x="603" y="877"/>
              </a:cxn>
              <a:cxn ang="0">
                <a:pos x="601" y="878"/>
              </a:cxn>
              <a:cxn ang="0">
                <a:pos x="601" y="878"/>
              </a:cxn>
              <a:cxn ang="0">
                <a:pos x="486" y="894"/>
              </a:cxn>
              <a:cxn ang="0">
                <a:pos x="78" y="486"/>
              </a:cxn>
              <a:cxn ang="0">
                <a:pos x="486" y="78"/>
              </a:cxn>
              <a:cxn ang="0">
                <a:pos x="894" y="486"/>
              </a:cxn>
              <a:cxn ang="0">
                <a:pos x="892" y="521"/>
              </a:cxn>
            </a:cxnLst>
            <a:rect l="0" t="0" r="r" b="b"/>
            <a:pathLst>
              <a:path w="972" h="1241">
                <a:moveTo>
                  <a:pt x="972" y="478"/>
                </a:moveTo>
                <a:cubicBezTo>
                  <a:pt x="967" y="213"/>
                  <a:pt x="752" y="0"/>
                  <a:pt x="486" y="0"/>
                </a:cubicBezTo>
                <a:cubicBezTo>
                  <a:pt x="218" y="0"/>
                  <a:pt x="0" y="218"/>
                  <a:pt x="0" y="486"/>
                </a:cubicBezTo>
                <a:cubicBezTo>
                  <a:pt x="0" y="754"/>
                  <a:pt x="218" y="972"/>
                  <a:pt x="486" y="972"/>
                </a:cubicBezTo>
                <a:cubicBezTo>
                  <a:pt x="495" y="972"/>
                  <a:pt x="504" y="972"/>
                  <a:pt x="513" y="971"/>
                </a:cubicBezTo>
                <a:cubicBezTo>
                  <a:pt x="512" y="972"/>
                  <a:pt x="512" y="972"/>
                  <a:pt x="512" y="972"/>
                </a:cubicBezTo>
                <a:cubicBezTo>
                  <a:pt x="464" y="1194"/>
                  <a:pt x="464" y="1194"/>
                  <a:pt x="464" y="1194"/>
                </a:cubicBezTo>
                <a:cubicBezTo>
                  <a:pt x="464" y="1194"/>
                  <a:pt x="464" y="1194"/>
                  <a:pt x="464" y="1194"/>
                </a:cubicBezTo>
                <a:cubicBezTo>
                  <a:pt x="464" y="1194"/>
                  <a:pt x="464" y="1194"/>
                  <a:pt x="464" y="1195"/>
                </a:cubicBezTo>
                <a:cubicBezTo>
                  <a:pt x="464" y="1197"/>
                  <a:pt x="464" y="1200"/>
                  <a:pt x="464" y="1202"/>
                </a:cubicBezTo>
                <a:cubicBezTo>
                  <a:pt x="464" y="1224"/>
                  <a:pt x="481" y="1241"/>
                  <a:pt x="502" y="1241"/>
                </a:cubicBezTo>
                <a:cubicBezTo>
                  <a:pt x="515" y="1241"/>
                  <a:pt x="526" y="1235"/>
                  <a:pt x="533" y="1226"/>
                </a:cubicBezTo>
                <a:cubicBezTo>
                  <a:pt x="533" y="1226"/>
                  <a:pt x="533" y="1226"/>
                  <a:pt x="533" y="1226"/>
                </a:cubicBezTo>
                <a:cubicBezTo>
                  <a:pt x="867" y="787"/>
                  <a:pt x="867" y="787"/>
                  <a:pt x="867" y="787"/>
                </a:cubicBezTo>
                <a:cubicBezTo>
                  <a:pt x="871" y="782"/>
                  <a:pt x="875" y="777"/>
                  <a:pt x="879" y="771"/>
                </a:cubicBezTo>
                <a:cubicBezTo>
                  <a:pt x="930" y="701"/>
                  <a:pt x="963" y="617"/>
                  <a:pt x="970" y="526"/>
                </a:cubicBezTo>
                <a:cubicBezTo>
                  <a:pt x="971" y="513"/>
                  <a:pt x="972" y="499"/>
                  <a:pt x="972" y="486"/>
                </a:cubicBezTo>
                <a:cubicBezTo>
                  <a:pt x="972" y="483"/>
                  <a:pt x="972" y="480"/>
                  <a:pt x="972" y="478"/>
                </a:cubicBezTo>
                <a:close/>
                <a:moveTo>
                  <a:pt x="892" y="521"/>
                </a:moveTo>
                <a:cubicBezTo>
                  <a:pt x="887" y="589"/>
                  <a:pt x="864" y="653"/>
                  <a:pt x="829" y="707"/>
                </a:cubicBezTo>
                <a:cubicBezTo>
                  <a:pt x="795" y="752"/>
                  <a:pt x="795" y="752"/>
                  <a:pt x="795" y="752"/>
                </a:cubicBezTo>
                <a:cubicBezTo>
                  <a:pt x="713" y="862"/>
                  <a:pt x="713" y="862"/>
                  <a:pt x="713" y="862"/>
                </a:cubicBezTo>
                <a:cubicBezTo>
                  <a:pt x="713" y="862"/>
                  <a:pt x="713" y="862"/>
                  <a:pt x="713" y="862"/>
                </a:cubicBezTo>
                <a:cubicBezTo>
                  <a:pt x="651" y="943"/>
                  <a:pt x="651" y="943"/>
                  <a:pt x="651" y="943"/>
                </a:cubicBezTo>
                <a:cubicBezTo>
                  <a:pt x="579" y="1039"/>
                  <a:pt x="579" y="1039"/>
                  <a:pt x="579" y="1039"/>
                </a:cubicBezTo>
                <a:cubicBezTo>
                  <a:pt x="595" y="960"/>
                  <a:pt x="595" y="960"/>
                  <a:pt x="595" y="960"/>
                </a:cubicBezTo>
                <a:cubicBezTo>
                  <a:pt x="603" y="922"/>
                  <a:pt x="603" y="922"/>
                  <a:pt x="603" y="922"/>
                </a:cubicBezTo>
                <a:cubicBezTo>
                  <a:pt x="611" y="887"/>
                  <a:pt x="611" y="887"/>
                  <a:pt x="611" y="887"/>
                </a:cubicBezTo>
                <a:cubicBezTo>
                  <a:pt x="611" y="887"/>
                  <a:pt x="611" y="887"/>
                  <a:pt x="611" y="886"/>
                </a:cubicBezTo>
                <a:cubicBezTo>
                  <a:pt x="611" y="886"/>
                  <a:pt x="611" y="885"/>
                  <a:pt x="611" y="885"/>
                </a:cubicBezTo>
                <a:cubicBezTo>
                  <a:pt x="611" y="881"/>
                  <a:pt x="608" y="877"/>
                  <a:pt x="603" y="877"/>
                </a:cubicBezTo>
                <a:cubicBezTo>
                  <a:pt x="602" y="877"/>
                  <a:pt x="602" y="877"/>
                  <a:pt x="601" y="878"/>
                </a:cubicBezTo>
                <a:cubicBezTo>
                  <a:pt x="601" y="878"/>
                  <a:pt x="601" y="878"/>
                  <a:pt x="601" y="878"/>
                </a:cubicBezTo>
                <a:cubicBezTo>
                  <a:pt x="564" y="888"/>
                  <a:pt x="526" y="894"/>
                  <a:pt x="486" y="894"/>
                </a:cubicBezTo>
                <a:cubicBezTo>
                  <a:pt x="261" y="894"/>
                  <a:pt x="78" y="711"/>
                  <a:pt x="78" y="486"/>
                </a:cubicBezTo>
                <a:cubicBezTo>
                  <a:pt x="78" y="261"/>
                  <a:pt x="261" y="78"/>
                  <a:pt x="486" y="78"/>
                </a:cubicBezTo>
                <a:cubicBezTo>
                  <a:pt x="711" y="78"/>
                  <a:pt x="894" y="261"/>
                  <a:pt x="894" y="486"/>
                </a:cubicBezTo>
                <a:cubicBezTo>
                  <a:pt x="894" y="498"/>
                  <a:pt x="893" y="509"/>
                  <a:pt x="892" y="521"/>
                </a:cubicBezTo>
                <a:close/>
              </a:path>
            </a:pathLst>
          </a:custGeom>
          <a:solidFill>
            <a:srgbClr val="C0C0C0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Rechteck 58"/>
          <p:cNvSpPr/>
          <p:nvPr/>
        </p:nvSpPr>
        <p:spPr bwMode="gray">
          <a:xfrm>
            <a:off x="5153856" y="2390691"/>
            <a:ext cx="3013930" cy="3126541"/>
          </a:xfrm>
          <a:prstGeom prst="rect">
            <a:avLst/>
          </a:prstGeom>
          <a:solidFill>
            <a:srgbClr val="FFE600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square" lIns="108000" tIns="1548000" rIns="108000" bIns="0" rtlCol="0" anchor="t" anchorCtr="0"/>
          <a:lstStyle/>
          <a:p>
            <a:pPr marL="228600" marR="0" lvl="0" indent="-22860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rabicParenR"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860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Личная медицинская книжка не требуется</a:t>
            </a:r>
          </a:p>
          <a:p>
            <a:pPr marL="228600" marR="0" lvl="0" indent="-22860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sz="1200" b="0" kern="0" dirty="0" smtClean="0">
                <a:solidFill>
                  <a:srgbClr val="646464"/>
                </a:solidFill>
                <a:latin typeface="Arial"/>
                <a:cs typeface="+mn-cs"/>
              </a:rPr>
              <a:t>Спец одежда</a:t>
            </a:r>
          </a:p>
          <a:p>
            <a:pPr marL="228600" marR="0" lvl="0" indent="-22860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Санитарная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одежда не требуется</a:t>
            </a:r>
          </a:p>
          <a:p>
            <a:pPr marL="228600" marR="0" lvl="0" indent="-22860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rabicParenR"/>
              <a:tabLst/>
              <a:defRPr/>
            </a:pPr>
            <a:endParaRPr lang="ru-RU" sz="1200" b="0" kern="0" baseline="0" dirty="0">
              <a:solidFill>
                <a:srgbClr val="646464"/>
              </a:solidFill>
              <a:latin typeface="Arial"/>
              <a:cs typeface="+mn-cs"/>
            </a:endParaRPr>
          </a:p>
        </p:txBody>
      </p:sp>
      <p:sp>
        <p:nvSpPr>
          <p:cNvPr id="103" name="Freihandform 51"/>
          <p:cNvSpPr/>
          <p:nvPr/>
        </p:nvSpPr>
        <p:spPr bwMode="gray">
          <a:xfrm>
            <a:off x="5297872" y="1487291"/>
            <a:ext cx="2869914" cy="2280011"/>
          </a:xfrm>
          <a:custGeom>
            <a:avLst/>
            <a:gdLst>
              <a:gd name="connsiteX0" fmla="*/ 215900 w 1854200"/>
              <a:gd name="connsiteY0" fmla="*/ 311150 h 2355850"/>
              <a:gd name="connsiteX1" fmla="*/ 539750 w 1854200"/>
              <a:gd name="connsiteY1" fmla="*/ 82550 h 2355850"/>
              <a:gd name="connsiteX2" fmla="*/ 857250 w 1854200"/>
              <a:gd name="connsiteY2" fmla="*/ 0 h 2355850"/>
              <a:gd name="connsiteX3" fmla="*/ 1250950 w 1854200"/>
              <a:gd name="connsiteY3" fmla="*/ 44450 h 2355850"/>
              <a:gd name="connsiteX4" fmla="*/ 1593850 w 1854200"/>
              <a:gd name="connsiteY4" fmla="*/ 279400 h 2355850"/>
              <a:gd name="connsiteX5" fmla="*/ 1765300 w 1854200"/>
              <a:gd name="connsiteY5" fmla="*/ 527050 h 2355850"/>
              <a:gd name="connsiteX6" fmla="*/ 1854200 w 1854200"/>
              <a:gd name="connsiteY6" fmla="*/ 812800 h 2355850"/>
              <a:gd name="connsiteX7" fmla="*/ 1854200 w 1854200"/>
              <a:gd name="connsiteY7" fmla="*/ 1047750 h 2355850"/>
              <a:gd name="connsiteX8" fmla="*/ 1778000 w 1854200"/>
              <a:gd name="connsiteY8" fmla="*/ 1250950 h 2355850"/>
              <a:gd name="connsiteX9" fmla="*/ 1600200 w 1854200"/>
              <a:gd name="connsiteY9" fmla="*/ 1581150 h 2355850"/>
              <a:gd name="connsiteX10" fmla="*/ 990600 w 1854200"/>
              <a:gd name="connsiteY10" fmla="*/ 2355850 h 2355850"/>
              <a:gd name="connsiteX11" fmla="*/ 1079500 w 1854200"/>
              <a:gd name="connsiteY11" fmla="*/ 1854200 h 2355850"/>
              <a:gd name="connsiteX12" fmla="*/ 698500 w 1854200"/>
              <a:gd name="connsiteY12" fmla="*/ 1841500 h 2355850"/>
              <a:gd name="connsiteX13" fmla="*/ 234950 w 1854200"/>
              <a:gd name="connsiteY13" fmla="*/ 1581150 h 2355850"/>
              <a:gd name="connsiteX14" fmla="*/ 25400 w 1854200"/>
              <a:gd name="connsiteY14" fmla="*/ 1193800 h 2355850"/>
              <a:gd name="connsiteX15" fmla="*/ 0 w 1854200"/>
              <a:gd name="connsiteY15" fmla="*/ 819150 h 2355850"/>
              <a:gd name="connsiteX16" fmla="*/ 95250 w 1854200"/>
              <a:gd name="connsiteY16" fmla="*/ 457200 h 2355850"/>
              <a:gd name="connsiteX17" fmla="*/ 215900 w 1854200"/>
              <a:gd name="connsiteY17" fmla="*/ 311150 h 235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54200" h="2355850">
                <a:moveTo>
                  <a:pt x="215900" y="311150"/>
                </a:moveTo>
                <a:lnTo>
                  <a:pt x="539750" y="82550"/>
                </a:lnTo>
                <a:lnTo>
                  <a:pt x="857250" y="0"/>
                </a:lnTo>
                <a:lnTo>
                  <a:pt x="1250950" y="44450"/>
                </a:lnTo>
                <a:lnTo>
                  <a:pt x="1593850" y="279400"/>
                </a:lnTo>
                <a:lnTo>
                  <a:pt x="1765300" y="527050"/>
                </a:lnTo>
                <a:lnTo>
                  <a:pt x="1854200" y="812800"/>
                </a:lnTo>
                <a:lnTo>
                  <a:pt x="1854200" y="1047750"/>
                </a:lnTo>
                <a:lnTo>
                  <a:pt x="1778000" y="1250950"/>
                </a:lnTo>
                <a:lnTo>
                  <a:pt x="1600200" y="1581150"/>
                </a:lnTo>
                <a:lnTo>
                  <a:pt x="990600" y="2355850"/>
                </a:lnTo>
                <a:lnTo>
                  <a:pt x="1079500" y="1854200"/>
                </a:lnTo>
                <a:lnTo>
                  <a:pt x="698500" y="1841500"/>
                </a:lnTo>
                <a:lnTo>
                  <a:pt x="234950" y="1581150"/>
                </a:lnTo>
                <a:lnTo>
                  <a:pt x="25400" y="1193800"/>
                </a:lnTo>
                <a:lnTo>
                  <a:pt x="0" y="819150"/>
                </a:lnTo>
                <a:lnTo>
                  <a:pt x="95250" y="457200"/>
                </a:lnTo>
                <a:lnTo>
                  <a:pt x="215900" y="31115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round/>
            <a:headEnd/>
            <a:tailEnd/>
          </a:ln>
        </p:spPr>
        <p:txBody>
          <a:bodyPr bIns="144000" rtlCol="0" anchor="ctr"/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Arial"/>
                <a:cs typeface="+mn-cs"/>
              </a:rPr>
              <a:t/>
            </a:r>
            <a:b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Arial"/>
                <a:cs typeface="+mn-cs"/>
              </a:rPr>
            </a:br>
            <a:r>
              <a:rPr lang="ru-RU" sz="1100" kern="0" noProof="0" dirty="0" smtClean="0">
                <a:solidFill>
                  <a:srgbClr val="646464"/>
                </a:solidFill>
                <a:latin typeface="Arial"/>
                <a:cs typeface="+mn-cs"/>
              </a:rPr>
              <a:t>Непродовольственные товары </a:t>
            </a:r>
            <a:endParaRPr lang="en-US" sz="1100" kern="0" noProof="0" dirty="0" smtClean="0">
              <a:solidFill>
                <a:srgbClr val="646464"/>
              </a:solidFill>
              <a:latin typeface="Arial"/>
              <a:cs typeface="+mn-cs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noProof="0" dirty="0" smtClean="0">
                <a:solidFill>
                  <a:srgbClr val="646464"/>
                </a:solidFill>
                <a:latin typeface="Arial"/>
                <a:cs typeface="+mn-cs"/>
              </a:rPr>
              <a:t>(NON FOOD</a:t>
            </a:r>
            <a:r>
              <a:rPr lang="en-US" sz="1100" b="0" kern="0" noProof="0" dirty="0" smtClean="0">
                <a:solidFill>
                  <a:srgbClr val="646464"/>
                </a:solidFill>
                <a:latin typeface="Arial"/>
                <a:cs typeface="+mn-cs"/>
              </a:rPr>
              <a:t>)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0" kern="0" noProof="0" dirty="0" smtClean="0">
              <a:solidFill>
                <a:srgbClr val="646464"/>
              </a:solidFill>
              <a:latin typeface="Arial"/>
              <a:cs typeface="+mn-cs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4" name="Freeform 6"/>
          <p:cNvSpPr>
            <a:spLocks noEditPoints="1"/>
          </p:cNvSpPr>
          <p:nvPr/>
        </p:nvSpPr>
        <p:spPr bwMode="gray">
          <a:xfrm>
            <a:off x="5153857" y="1427326"/>
            <a:ext cx="3081664" cy="2505730"/>
          </a:xfrm>
          <a:custGeom>
            <a:avLst/>
            <a:gdLst/>
            <a:ahLst/>
            <a:cxnLst>
              <a:cxn ang="0">
                <a:pos x="972" y="478"/>
              </a:cxn>
              <a:cxn ang="0">
                <a:pos x="486" y="0"/>
              </a:cxn>
              <a:cxn ang="0">
                <a:pos x="0" y="486"/>
              </a:cxn>
              <a:cxn ang="0">
                <a:pos x="486" y="972"/>
              </a:cxn>
              <a:cxn ang="0">
                <a:pos x="513" y="971"/>
              </a:cxn>
              <a:cxn ang="0">
                <a:pos x="512" y="972"/>
              </a:cxn>
              <a:cxn ang="0">
                <a:pos x="464" y="1194"/>
              </a:cxn>
              <a:cxn ang="0">
                <a:pos x="464" y="1194"/>
              </a:cxn>
              <a:cxn ang="0">
                <a:pos x="464" y="1195"/>
              </a:cxn>
              <a:cxn ang="0">
                <a:pos x="464" y="1202"/>
              </a:cxn>
              <a:cxn ang="0">
                <a:pos x="502" y="1241"/>
              </a:cxn>
              <a:cxn ang="0">
                <a:pos x="533" y="1226"/>
              </a:cxn>
              <a:cxn ang="0">
                <a:pos x="533" y="1226"/>
              </a:cxn>
              <a:cxn ang="0">
                <a:pos x="867" y="787"/>
              </a:cxn>
              <a:cxn ang="0">
                <a:pos x="879" y="771"/>
              </a:cxn>
              <a:cxn ang="0">
                <a:pos x="970" y="526"/>
              </a:cxn>
              <a:cxn ang="0">
                <a:pos x="972" y="486"/>
              </a:cxn>
              <a:cxn ang="0">
                <a:pos x="972" y="478"/>
              </a:cxn>
              <a:cxn ang="0">
                <a:pos x="892" y="521"/>
              </a:cxn>
              <a:cxn ang="0">
                <a:pos x="829" y="707"/>
              </a:cxn>
              <a:cxn ang="0">
                <a:pos x="795" y="752"/>
              </a:cxn>
              <a:cxn ang="0">
                <a:pos x="713" y="862"/>
              </a:cxn>
              <a:cxn ang="0">
                <a:pos x="713" y="862"/>
              </a:cxn>
              <a:cxn ang="0">
                <a:pos x="651" y="943"/>
              </a:cxn>
              <a:cxn ang="0">
                <a:pos x="579" y="1039"/>
              </a:cxn>
              <a:cxn ang="0">
                <a:pos x="595" y="960"/>
              </a:cxn>
              <a:cxn ang="0">
                <a:pos x="603" y="922"/>
              </a:cxn>
              <a:cxn ang="0">
                <a:pos x="611" y="887"/>
              </a:cxn>
              <a:cxn ang="0">
                <a:pos x="611" y="886"/>
              </a:cxn>
              <a:cxn ang="0">
                <a:pos x="611" y="885"/>
              </a:cxn>
              <a:cxn ang="0">
                <a:pos x="603" y="877"/>
              </a:cxn>
              <a:cxn ang="0">
                <a:pos x="601" y="878"/>
              </a:cxn>
              <a:cxn ang="0">
                <a:pos x="601" y="878"/>
              </a:cxn>
              <a:cxn ang="0">
                <a:pos x="486" y="894"/>
              </a:cxn>
              <a:cxn ang="0">
                <a:pos x="78" y="486"/>
              </a:cxn>
              <a:cxn ang="0">
                <a:pos x="486" y="78"/>
              </a:cxn>
              <a:cxn ang="0">
                <a:pos x="894" y="486"/>
              </a:cxn>
              <a:cxn ang="0">
                <a:pos x="892" y="521"/>
              </a:cxn>
            </a:cxnLst>
            <a:rect l="0" t="0" r="r" b="b"/>
            <a:pathLst>
              <a:path w="972" h="1241">
                <a:moveTo>
                  <a:pt x="972" y="478"/>
                </a:moveTo>
                <a:cubicBezTo>
                  <a:pt x="967" y="213"/>
                  <a:pt x="752" y="0"/>
                  <a:pt x="486" y="0"/>
                </a:cubicBezTo>
                <a:cubicBezTo>
                  <a:pt x="218" y="0"/>
                  <a:pt x="0" y="218"/>
                  <a:pt x="0" y="486"/>
                </a:cubicBezTo>
                <a:cubicBezTo>
                  <a:pt x="0" y="754"/>
                  <a:pt x="218" y="972"/>
                  <a:pt x="486" y="972"/>
                </a:cubicBezTo>
                <a:cubicBezTo>
                  <a:pt x="495" y="972"/>
                  <a:pt x="504" y="972"/>
                  <a:pt x="513" y="971"/>
                </a:cubicBezTo>
                <a:cubicBezTo>
                  <a:pt x="512" y="972"/>
                  <a:pt x="512" y="972"/>
                  <a:pt x="512" y="972"/>
                </a:cubicBezTo>
                <a:cubicBezTo>
                  <a:pt x="464" y="1194"/>
                  <a:pt x="464" y="1194"/>
                  <a:pt x="464" y="1194"/>
                </a:cubicBezTo>
                <a:cubicBezTo>
                  <a:pt x="464" y="1194"/>
                  <a:pt x="464" y="1194"/>
                  <a:pt x="464" y="1194"/>
                </a:cubicBezTo>
                <a:cubicBezTo>
                  <a:pt x="464" y="1194"/>
                  <a:pt x="464" y="1194"/>
                  <a:pt x="464" y="1195"/>
                </a:cubicBezTo>
                <a:cubicBezTo>
                  <a:pt x="464" y="1197"/>
                  <a:pt x="464" y="1200"/>
                  <a:pt x="464" y="1202"/>
                </a:cubicBezTo>
                <a:cubicBezTo>
                  <a:pt x="464" y="1224"/>
                  <a:pt x="481" y="1241"/>
                  <a:pt x="502" y="1241"/>
                </a:cubicBezTo>
                <a:cubicBezTo>
                  <a:pt x="515" y="1241"/>
                  <a:pt x="526" y="1235"/>
                  <a:pt x="533" y="1226"/>
                </a:cubicBezTo>
                <a:cubicBezTo>
                  <a:pt x="533" y="1226"/>
                  <a:pt x="533" y="1226"/>
                  <a:pt x="533" y="1226"/>
                </a:cubicBezTo>
                <a:cubicBezTo>
                  <a:pt x="867" y="787"/>
                  <a:pt x="867" y="787"/>
                  <a:pt x="867" y="787"/>
                </a:cubicBezTo>
                <a:cubicBezTo>
                  <a:pt x="871" y="782"/>
                  <a:pt x="875" y="777"/>
                  <a:pt x="879" y="771"/>
                </a:cubicBezTo>
                <a:cubicBezTo>
                  <a:pt x="930" y="701"/>
                  <a:pt x="963" y="617"/>
                  <a:pt x="970" y="526"/>
                </a:cubicBezTo>
                <a:cubicBezTo>
                  <a:pt x="971" y="513"/>
                  <a:pt x="972" y="499"/>
                  <a:pt x="972" y="486"/>
                </a:cubicBezTo>
                <a:cubicBezTo>
                  <a:pt x="972" y="483"/>
                  <a:pt x="972" y="480"/>
                  <a:pt x="972" y="478"/>
                </a:cubicBezTo>
                <a:close/>
                <a:moveTo>
                  <a:pt x="892" y="521"/>
                </a:moveTo>
                <a:cubicBezTo>
                  <a:pt x="887" y="589"/>
                  <a:pt x="864" y="653"/>
                  <a:pt x="829" y="707"/>
                </a:cubicBezTo>
                <a:cubicBezTo>
                  <a:pt x="795" y="752"/>
                  <a:pt x="795" y="752"/>
                  <a:pt x="795" y="752"/>
                </a:cubicBezTo>
                <a:cubicBezTo>
                  <a:pt x="713" y="862"/>
                  <a:pt x="713" y="862"/>
                  <a:pt x="713" y="862"/>
                </a:cubicBezTo>
                <a:cubicBezTo>
                  <a:pt x="713" y="862"/>
                  <a:pt x="713" y="862"/>
                  <a:pt x="713" y="862"/>
                </a:cubicBezTo>
                <a:cubicBezTo>
                  <a:pt x="651" y="943"/>
                  <a:pt x="651" y="943"/>
                  <a:pt x="651" y="943"/>
                </a:cubicBezTo>
                <a:cubicBezTo>
                  <a:pt x="579" y="1039"/>
                  <a:pt x="579" y="1039"/>
                  <a:pt x="579" y="1039"/>
                </a:cubicBezTo>
                <a:cubicBezTo>
                  <a:pt x="595" y="960"/>
                  <a:pt x="595" y="960"/>
                  <a:pt x="595" y="960"/>
                </a:cubicBezTo>
                <a:cubicBezTo>
                  <a:pt x="603" y="922"/>
                  <a:pt x="603" y="922"/>
                  <a:pt x="603" y="922"/>
                </a:cubicBezTo>
                <a:cubicBezTo>
                  <a:pt x="611" y="887"/>
                  <a:pt x="611" y="887"/>
                  <a:pt x="611" y="887"/>
                </a:cubicBezTo>
                <a:cubicBezTo>
                  <a:pt x="611" y="887"/>
                  <a:pt x="611" y="887"/>
                  <a:pt x="611" y="886"/>
                </a:cubicBezTo>
                <a:cubicBezTo>
                  <a:pt x="611" y="886"/>
                  <a:pt x="611" y="885"/>
                  <a:pt x="611" y="885"/>
                </a:cubicBezTo>
                <a:cubicBezTo>
                  <a:pt x="611" y="881"/>
                  <a:pt x="608" y="877"/>
                  <a:pt x="603" y="877"/>
                </a:cubicBezTo>
                <a:cubicBezTo>
                  <a:pt x="602" y="877"/>
                  <a:pt x="602" y="877"/>
                  <a:pt x="601" y="878"/>
                </a:cubicBezTo>
                <a:cubicBezTo>
                  <a:pt x="601" y="878"/>
                  <a:pt x="601" y="878"/>
                  <a:pt x="601" y="878"/>
                </a:cubicBezTo>
                <a:cubicBezTo>
                  <a:pt x="564" y="888"/>
                  <a:pt x="526" y="894"/>
                  <a:pt x="486" y="894"/>
                </a:cubicBezTo>
                <a:cubicBezTo>
                  <a:pt x="261" y="894"/>
                  <a:pt x="78" y="711"/>
                  <a:pt x="78" y="486"/>
                </a:cubicBezTo>
                <a:cubicBezTo>
                  <a:pt x="78" y="261"/>
                  <a:pt x="261" y="78"/>
                  <a:pt x="486" y="78"/>
                </a:cubicBezTo>
                <a:cubicBezTo>
                  <a:pt x="711" y="78"/>
                  <a:pt x="894" y="261"/>
                  <a:pt x="894" y="486"/>
                </a:cubicBezTo>
                <a:cubicBezTo>
                  <a:pt x="894" y="498"/>
                  <a:pt x="893" y="509"/>
                  <a:pt x="892" y="521"/>
                </a:cubicBezTo>
                <a:close/>
              </a:path>
            </a:pathLst>
          </a:custGeom>
          <a:solidFill>
            <a:srgbClr val="C0C0C0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24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44&quot;/&gt;&lt;CPresentation id=&quot;1&quot;&gt;&lt;m_precDefaultNumber/&gt;&lt;m_precDefaultPercent/&gt;&lt;m_precDefaultDate/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/&gt;&lt;m_precDefaultWeek&gt;&lt;m_bNumberIsYear val=&quot;0&quot;/&gt;&lt;m_strFormatTime&gt;%d.&lt;/m_strFormatTime&gt;&lt;/m_precDefaultWeek&gt;&lt;m_precDefaultDay&gt;&lt;m_bNumberIsYear val=&quot;0&quot;/&gt;&lt;m_strFormatTime&gt;%#d&lt;/m_strFormatTime&gt;&lt;/m_precDefaultDay&gt;&lt;m_mruColor&gt;&lt;m_vecMRU length=&quot;3&quot;&gt;&lt;elem m_fUsage=&quot;2.71000000000000000000E+000&quot;&gt;&lt;m_msothmcolidx val=&quot;0&quot;/&gt;&lt;m_rgb r=&quot;1f&quot; g=&quot;bf&quot; b=&quot;1f&quot;/&gt;&lt;m_ppcolschidx tagver0=&quot;23004&quot; tagname0=&quot;m_ppcolschidxUNRECOGNIZED&quot; val=&quot;0&quot;/&gt;&lt;m_nBrightness val=&quot;0&quot;/&gt;&lt;/elem&gt;&lt;elem m_fUsage=&quot;7.29000000000000090000E-001&quot;&gt;&lt;m_msothmcolidx val=&quot;0&quot;/&gt;&lt;m_rgb r=&quot;2c&quot; g=&quot;97&quot; b=&quot;3e&quot;/&gt;&lt;m_ppcolschidx tagver0=&quot;23004&quot; tagname0=&quot;m_ppcolschidxUNRECOGNIZED&quot; val=&quot;0&quot;/&gt;&lt;m_nBrightness val=&quot;0&quot;/&gt;&lt;/elem&gt;&lt;elem m_fUsage=&quot;6.56100000000000130000E-001&quot;&gt;&lt;m_msothmcolidx val=&quot;0&quot;/&gt;&lt;m_rgb r=&quot;fe&quot; g=&quot;8e&quot; b=&quot;8b&quot;/&gt;&lt;m_ppcolschidx tagver0=&quot;23004&quot; tagname0=&quot;m_ppcolschidxUNRECOGNIZED&quot; val=&quot;0&quot;/&gt;&lt;m_nBrightness val=&quot;0&quot;/&gt;&lt;/elem&gt;&lt;/m_vecMRU&gt;&lt;/m_mruColor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FreeSe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FreeSet"/>
        <a:ea typeface=""/>
        <a:cs typeface=""/>
      </a:majorFont>
      <a:minorFont>
        <a:latin typeface="FreeSe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5_EY_regular_presentation_2010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5.xml><?xml version="1.0" encoding="utf-8"?>
<a:theme xmlns:a="http://schemas.openxmlformats.org/drawingml/2006/main" name="EY_regular_presentation_2010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A0EA3EC4ACF8249808C577A85DB5A89" ma:contentTypeVersion="" ma:contentTypeDescription="Создание документа." ma:contentTypeScope="" ma:versionID="790c875a0b6bf4fbafcc2f6ee1de8c3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e6c3c930cee0e2fdbaf4f0f7fb0cb3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F4A8795-A7E3-4132-B7A6-17D0454741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169FB17-2C03-4E15-BB0E-D82165691F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76966C-1AA6-428F-AD36-85C6FD4388A6}">
  <ds:schemaRefs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8833</TotalTime>
  <Words>579</Words>
  <Application>Microsoft Office PowerPoint</Application>
  <PresentationFormat>Экран (4:3)</PresentationFormat>
  <Paragraphs>105</Paragraphs>
  <Slides>8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Специальное оформление</vt:lpstr>
      <vt:lpstr>Оформление по умолчанию</vt:lpstr>
      <vt:lpstr>Custom Design</vt:lpstr>
      <vt:lpstr>25_EY_regular_presentation_2010</vt:lpstr>
      <vt:lpstr>EY_regular_presentation_2010</vt:lpstr>
      <vt:lpstr>think-cell Slide</vt:lpstr>
      <vt:lpstr>Требования к поставщикам при поставке товаров НАПРЯМУЮ В МАГАЗИНЫ* сети</vt:lpstr>
      <vt:lpstr>Содержание</vt:lpstr>
      <vt:lpstr>Особенности оформления заказов</vt:lpstr>
      <vt:lpstr>Условия транспортировки продукции</vt:lpstr>
      <vt:lpstr>Расположение товара на паллете</vt:lpstr>
      <vt:lpstr>Документация при поставках (1 / 2)</vt:lpstr>
      <vt:lpstr>Документация при поставках (2 / 2)</vt:lpstr>
      <vt:lpstr>Санитарные требования к водителям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Name</dc:creator>
  <cp:lastModifiedBy>Olga Olimpieva</cp:lastModifiedBy>
  <cp:revision>867</cp:revision>
  <cp:lastPrinted>2015-08-11T12:34:16Z</cp:lastPrinted>
  <dcterms:created xsi:type="dcterms:W3CDTF">2006-07-12T11:52:59Z</dcterms:created>
  <dcterms:modified xsi:type="dcterms:W3CDTF">2015-08-26T13:36:38Z</dcterms:modified>
</cp:coreProperties>
</file>